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9" r:id="rId3"/>
    <p:sldId id="262" r:id="rId4"/>
    <p:sldId id="276" r:id="rId5"/>
    <p:sldId id="263" r:id="rId6"/>
    <p:sldId id="284" r:id="rId7"/>
    <p:sldId id="288" r:id="rId8"/>
    <p:sldId id="289" r:id="rId9"/>
    <p:sldId id="290" r:id="rId10"/>
    <p:sldId id="264" r:id="rId11"/>
    <p:sldId id="295" r:id="rId12"/>
    <p:sldId id="296" r:id="rId13"/>
    <p:sldId id="265" r:id="rId14"/>
    <p:sldId id="272" r:id="rId15"/>
    <p:sldId id="282" r:id="rId16"/>
    <p:sldId id="283" r:id="rId17"/>
    <p:sldId id="267" r:id="rId18"/>
    <p:sldId id="291" r:id="rId19"/>
    <p:sldId id="294" r:id="rId20"/>
    <p:sldId id="266" r:id="rId21"/>
    <p:sldId id="260" r:id="rId22"/>
    <p:sldId id="261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88">
          <p15:clr>
            <a:srgbClr val="A4A3A4"/>
          </p15:clr>
        </p15:guide>
        <p15:guide id="3" pos="3840">
          <p15:clr>
            <a:srgbClr val="A4A3A4"/>
          </p15:clr>
        </p15:guide>
        <p15:guide id="4" pos="234">
          <p15:clr>
            <a:srgbClr val="A4A3A4"/>
          </p15:clr>
        </p15:guide>
        <p15:guide id="5" pos="74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9895"/>
    <a:srgbClr val="A1D3D0"/>
    <a:srgbClr val="E9E9E9"/>
    <a:srgbClr val="E4E4E4"/>
    <a:srgbClr val="DADADA"/>
    <a:srgbClr val="E7E7E7"/>
    <a:srgbClr val="425B5B"/>
    <a:srgbClr val="00272C"/>
    <a:srgbClr val="BFBFBF"/>
    <a:srgbClr val="E73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4" autoAdjust="0"/>
    <p:restoredTop sz="94687" autoAdjust="0"/>
  </p:normalViewPr>
  <p:slideViewPr>
    <p:cSldViewPr snapToGrid="0" snapToObjects="1">
      <p:cViewPr varScale="1">
        <p:scale>
          <a:sx n="103" d="100"/>
          <a:sy n="103" d="100"/>
        </p:scale>
        <p:origin x="92" y="92"/>
      </p:cViewPr>
      <p:guideLst>
        <p:guide orient="horz" pos="2160"/>
        <p:guide orient="horz" pos="4088"/>
        <p:guide pos="3840"/>
        <p:guide pos="234"/>
        <p:guide pos="742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DCCCA-0BC9-4E4A-BDA5-57CA6EE6A4D0}" type="datetimeFigureOut">
              <a:rPr lang="zh-CN" altLang="en-US" smtClean="0"/>
              <a:t>2024/12/24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7E06540-3D4A-4D1B-89C3-AFCFAF39EF4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21497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D159D-D659-DEB0-2135-63B77C0286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C94925C-8807-79A9-904E-D0FDFFEC99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8ECEC337-45D4-D451-859D-59993BF1E7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AC1E829-6A54-A283-4763-2C65020A262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7351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C07C6-B05F-C860-D656-A259343B1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21C1E699-04A4-929D-CEC7-3EC82084CE3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14AF2FF-6FF9-D9CD-8557-6F3E4FFEA7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181D72-720B-7BC1-D119-B23C43D6E1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678788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5BDBAE-CF36-5BE6-2538-A29C2A2740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703D8A9-EE6E-0636-A449-A8D0D4118F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6215289A-C585-5E96-A5ED-9E58BB013B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7975A81-FCA6-7075-C9E9-A6B5892196F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604675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5F51DD-D113-39B9-A6D8-69B6DB6689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22AD1B5-D427-B57D-350B-A71DFBF8B8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29B902B-F9AF-9FD1-7AD5-60A7346268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B36CCF30-3A80-84A4-5C62-5AFC47C993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466712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3F2A4A-4F8B-796C-DB11-E22324CC4D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70FB83F-8F48-F22B-B421-235843926E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5E56DB4A-70E5-CF31-E176-B8AF1D8E71A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1EE0476-CAA1-CDC4-C086-5F708BF326C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47990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B62764-E956-455B-7F18-0F7EFE5FD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33CA20B-0B3C-E46F-47AB-EA0237C8851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EEE2651-FD2A-7A39-EB4A-5F4CF8A308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57E641E-2D1D-A2A6-462A-D6BABB9C22D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22138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DCF901-295F-CF6A-168F-F54A755F89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5C7EBAB-B23A-7C33-3CCF-2A49744ED1F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CE75DC08-2FB8-8502-ACC0-81BB2EB73C2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8BDE229-3A10-02BB-2710-72F94B96D91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608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12C9E3-65BB-A646-0D7F-D6D57EF6B0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0BBCB4C8-5322-AA00-1F6E-EF0DB0E68A3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DC13CEBA-FF3C-49EA-DA2A-B1ACD23748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8CCAF70-5B51-085A-C6F6-9BCAE56CBA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84935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1BF2E3-C620-BB66-3DB9-9E6A36351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13B6E391-BEEE-B5DD-3FDC-3602D05187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E9B50493-BFAD-A6F4-ABB3-343C2C3557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7838CB3-DF16-68EA-2F14-697633E65FB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12498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416E67-D0CE-4BC4-7B4B-73FAEB3FA9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D6EDC6D-FAFF-673F-5035-3D8045B0471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0FA030C-9D94-6882-6ED7-B2351125EC0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C00FBFC-AF64-B307-3578-F4193866FFF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E06540-3D4A-4D1B-89C3-AFCFAF39EF4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72339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://office.msn.com.cn/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425602" y="652450"/>
            <a:ext cx="11340795" cy="4876549"/>
          </a:xfrm>
          <a:prstGeom prst="rect">
            <a:avLst/>
          </a:prstGeom>
          <a:noFill/>
          <a:ln w="7620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 userDrawn="1"/>
        </p:nvGrpSpPr>
        <p:grpSpPr>
          <a:xfrm rot="9861016" flipH="1">
            <a:off x="-2443125" y="4065941"/>
            <a:ext cx="8030020" cy="6922436"/>
            <a:chOff x="3241129" y="967902"/>
            <a:chExt cx="5709753" cy="4922199"/>
          </a:xfrm>
          <a:solidFill>
            <a:srgbClr val="E9E9E9"/>
          </a:solidFill>
        </p:grpSpPr>
        <p:grpSp>
          <p:nvGrpSpPr>
            <p:cNvPr id="5" name="组合 4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  <a:grpFill/>
          </p:grpSpPr>
          <p:sp>
            <p:nvSpPr>
              <p:cNvPr id="8" name="等腰三角形 7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grpFill/>
              <a:ln w="571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>
                <a:stCxn id="8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grpFill/>
              <a:ln w="762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grpFill/>
              <a:ln w="762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grpFill/>
              <a:ln w="76200">
                <a:noFill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等腰三角形 5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12" name="矩形 11"/>
          <p:cNvSpPr/>
          <p:nvPr userDrawn="1"/>
        </p:nvSpPr>
        <p:spPr>
          <a:xfrm>
            <a:off x="-15754" y="-23111"/>
            <a:ext cx="12207754" cy="361483"/>
          </a:xfrm>
          <a:prstGeom prst="rect">
            <a:avLst/>
          </a:prstGeom>
          <a:pattFill prst="ltUpDiag">
            <a:fgClr>
              <a:srgbClr val="1A9895"/>
            </a:fgClr>
            <a:bgClr>
              <a:srgbClr val="E9E9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 userDrawn="1"/>
        </p:nvGrpSpPr>
        <p:grpSpPr>
          <a:xfrm rot="9861016" flipH="1">
            <a:off x="-2153422" y="4337089"/>
            <a:ext cx="7342026" cy="6329338"/>
            <a:chOff x="3241129" y="967902"/>
            <a:chExt cx="5709753" cy="4922199"/>
          </a:xfrm>
        </p:grpSpPr>
        <p:grpSp>
          <p:nvGrpSpPr>
            <p:cNvPr id="19" name="组合 18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22" name="等腰三角形 21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1A9895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3" name="直接连接符 22"/>
              <p:cNvCxnSpPr>
                <a:stCxn id="22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1A989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1A989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1A989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等腰三角形 19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1A98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1A989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7"/>
          <p:cNvSpPr>
            <a:spLocks noGrp="1"/>
          </p:cNvSpPr>
          <p:nvPr>
            <p:ph type="body" sz="quarter" idx="10" hasCustomPrompt="1"/>
          </p:nvPr>
        </p:nvSpPr>
        <p:spPr>
          <a:xfrm>
            <a:off x="659003" y="258233"/>
            <a:ext cx="5370495" cy="529569"/>
          </a:xfrm>
          <a:prstGeom prst="rect">
            <a:avLst/>
          </a:prstGeom>
          <a:ln w="12700" cmpd="sng">
            <a:solidFill>
              <a:schemeClr val="tx1"/>
            </a:solidFill>
          </a:ln>
        </p:spPr>
        <p:txBody>
          <a:bodyPr vert="horz" anchor="ctr"/>
          <a:lstStyle>
            <a:lvl1pPr marL="0" indent="0" algn="l">
              <a:buNone/>
              <a:defRPr sz="24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 dirty="0"/>
              <a:t>CLICK</a:t>
            </a:r>
            <a:r>
              <a:rPr kumimoji="1" lang="zh-CN" altLang="en-US" dirty="0"/>
              <a:t> </a:t>
            </a:r>
            <a:r>
              <a:rPr kumimoji="1" lang="en-US" altLang="zh-CN" dirty="0"/>
              <a:t>HERE</a:t>
            </a:r>
            <a:r>
              <a:rPr kumimoji="1" lang="zh-CN" altLang="en-US" dirty="0"/>
              <a:t> </a:t>
            </a:r>
            <a:r>
              <a:rPr kumimoji="1" lang="en-US" altLang="zh-CN" dirty="0"/>
              <a:t>TO</a:t>
            </a:r>
            <a:r>
              <a:rPr kumimoji="1" lang="zh-CN" altLang="en-US" dirty="0"/>
              <a:t> </a:t>
            </a:r>
            <a:r>
              <a:rPr kumimoji="1" lang="en-US" altLang="zh-CN" dirty="0"/>
              <a:t>ADD</a:t>
            </a:r>
            <a:r>
              <a:rPr kumimoji="1" lang="zh-CN" altLang="en-US" dirty="0"/>
              <a:t> </a:t>
            </a:r>
            <a:r>
              <a:rPr kumimoji="1" lang="en-US" altLang="zh-CN" dirty="0"/>
              <a:t>YOUR</a:t>
            </a:r>
            <a:r>
              <a:rPr kumimoji="1" lang="zh-CN" altLang="en-US" dirty="0"/>
              <a:t> </a:t>
            </a:r>
            <a:r>
              <a:rPr kumimoji="1" lang="en-US" altLang="zh-CN" dirty="0"/>
              <a:t>TITLE</a:t>
            </a:r>
            <a:endParaRPr kumimoji="1" lang="zh-CN" altLang="en-US" dirty="0"/>
          </a:p>
        </p:txBody>
      </p:sp>
      <p:sp>
        <p:nvSpPr>
          <p:cNvPr id="3" name="文本占位符 7"/>
          <p:cNvSpPr>
            <a:spLocks noGrp="1"/>
          </p:cNvSpPr>
          <p:nvPr>
            <p:ph type="body" sz="quarter" idx="13" hasCustomPrompt="1"/>
          </p:nvPr>
        </p:nvSpPr>
        <p:spPr>
          <a:xfrm>
            <a:off x="11386592" y="171547"/>
            <a:ext cx="805408" cy="616255"/>
          </a:xfrm>
          <a:prstGeom prst="rect">
            <a:avLst/>
          </a:prstGeom>
          <a:solidFill>
            <a:schemeClr val="tx1"/>
          </a:solidFill>
        </p:spPr>
        <p:txBody>
          <a:bodyPr vert="horz" anchor="ctr"/>
          <a:lstStyle>
            <a:lvl1pPr marL="0" indent="0" algn="ctr">
              <a:buNone/>
              <a:defRPr sz="2400" b="1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4" name="图片占位符 8"/>
          <p:cNvSpPr>
            <a:spLocks noGrp="1"/>
          </p:cNvSpPr>
          <p:nvPr>
            <p:ph type="pic" sz="quarter" idx="14" hasCustomPrompt="1"/>
          </p:nvPr>
        </p:nvSpPr>
        <p:spPr>
          <a:xfrm>
            <a:off x="376767" y="5989475"/>
            <a:ext cx="2272223" cy="5334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600" b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defRPr>
            </a:lvl1pPr>
          </a:lstStyle>
          <a:p>
            <a:r>
              <a:rPr kumimoji="1" lang="en-US" altLang="zh-CN" sz="1600" b="1" dirty="0"/>
              <a:t>LOGO&amp;PIC</a:t>
            </a:r>
            <a:r>
              <a:rPr kumimoji="1" lang="zh-CN" altLang="en-US" sz="1600" b="1" dirty="0"/>
              <a:t> </a:t>
            </a:r>
            <a:r>
              <a:rPr kumimoji="1" lang="en-US" altLang="zh-CN" sz="1600" b="1" dirty="0"/>
              <a:t>HERE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 userDrawn="1"/>
        </p:nvSpPr>
        <p:spPr>
          <a:xfrm>
            <a:off x="440603" y="759873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背景图片素材</a:t>
            </a:r>
          </a:p>
        </p:txBody>
      </p:sp>
      <p:sp>
        <p:nvSpPr>
          <p:cNvPr id="5" name="矩形 4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schemeClr val="tx1">
                  <a:lumMod val="75000"/>
                  <a:lumOff val="25000"/>
                </a:schemeClr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lang="zh-CN" altLang="en-US" sz="18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标注</a:t>
            </a:r>
          </a:p>
        </p:txBody>
      </p:sp>
      <p:sp>
        <p:nvSpPr>
          <p:cNvPr id="11" name="矩形 10"/>
          <p:cNvSpPr/>
          <p:nvPr userDrawn="1"/>
        </p:nvSpPr>
        <p:spPr>
          <a:xfrm>
            <a:off x="2572589" y="759873"/>
            <a:ext cx="1402001" cy="34532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字体使用 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行距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背景图片出处</a:t>
            </a: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声明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  <p:sp>
        <p:nvSpPr>
          <p:cNvPr id="12" name="矩形 11"/>
          <p:cNvSpPr/>
          <p:nvPr userDrawn="1"/>
        </p:nvSpPr>
        <p:spPr>
          <a:xfrm>
            <a:off x="4153010" y="759873"/>
            <a:ext cx="7074345" cy="42398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英文 </a:t>
            </a:r>
            <a:r>
              <a:rPr lang="is-IS" altLang="zh-CN" sz="1400" dirty="0">
                <a:solidFill>
                  <a:srgbClr val="FFFFFF"/>
                </a:solidFill>
                <a:latin typeface="Segoe UI Light" panose="020B0502040204020203"/>
                <a:cs typeface="Segoe UI Light" panose="020B0502040204020203"/>
              </a:rPr>
              <a:t>Microsoft YaHei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中文 微软雅黑</a:t>
            </a: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正文 </a:t>
            </a:r>
            <a:r>
              <a:rPr lang="en-US" altLang="zh-CN" sz="1400" dirty="0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1.3</a:t>
            </a: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en-US" altLang="zh-CN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r>
              <a:rPr lang="en-US" altLang="zh-CN" sz="1400" dirty="0" err="1">
                <a:solidFill>
                  <a:srgbClr val="FFFFFF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cn.bing.com</a:t>
            </a: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defTabSz="609600">
              <a:lnSpc>
                <a:spcPct val="130000"/>
              </a:lnSpc>
            </a:pPr>
            <a:endParaRPr lang="zh-CN" altLang="en-US" sz="1400" dirty="0">
              <a:solidFill>
                <a:srgbClr val="FFFFFF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  <a:p>
            <a:pPr marL="0" marR="0" lvl="0" indent="0" algn="l" defTabSz="6096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本网站所提供的任何信息内容（包括但不限于 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PPT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模板、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Word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文档、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Excel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 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图表、图片素材等）均受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中华人民共和国著作权法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、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《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信息网络传播权保护条例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》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及其他适用的法律法规的保护，未经权利人书面明确授权，信息内容的任何部分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(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包括图片或图表</a:t>
            </a:r>
            <a:r>
              <a:rPr kumimoji="0" lang="en-US" altLang="zh-CN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)</a:t>
            </a:r>
            <a:r>
              <a:rPr kumimoji="0" lang="zh-CN" altLang="en-US" sz="133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entury Gothic"/>
                <a:ea typeface="微软雅黑" panose="020B0503020204020204" charset="-122"/>
                <a:cs typeface="+mn-cs"/>
              </a:rPr>
              <a:t>不得被全部或部分的复制、传播、销售，否则将承担法律责任。</a:t>
            </a:r>
          </a:p>
        </p:txBody>
      </p:sp>
      <p:sp>
        <p:nvSpPr>
          <p:cNvPr id="13" name="矩形 12"/>
          <p:cNvSpPr/>
          <p:nvPr userDrawn="1"/>
        </p:nvSpPr>
        <p:spPr>
          <a:xfrm>
            <a:off x="440603" y="182445"/>
            <a:ext cx="77777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600"/>
            <a:r>
              <a:rPr kumimoji="1" lang="en-US" altLang="zh-CN" sz="1000" dirty="0">
                <a:solidFill>
                  <a:prstClr val="white"/>
                </a:solidFill>
                <a:latin typeface="Segoe UI Light" panose="020B0502040204020203"/>
                <a:ea typeface="微软雅黑" panose="020B0503020204020204" charset="-122"/>
                <a:cs typeface="Segoe UI Light" panose="020B0502040204020203"/>
              </a:rPr>
              <a:t>OfficePLUS</a:t>
            </a:r>
            <a:endParaRPr lang="zh-CN" altLang="en-US" sz="1000" dirty="0">
              <a:solidFill>
                <a:prstClr val="white"/>
              </a:solidFill>
              <a:latin typeface="Segoe UI Light" panose="020B0502040204020203"/>
              <a:ea typeface="微软雅黑" panose="020B0503020204020204" charset="-122"/>
              <a:cs typeface="Segoe UI Light" panose="020B0502040204020203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 userDrawn="1"/>
        </p:nvSpPr>
        <p:spPr>
          <a:xfrm>
            <a:off x="4447955" y="4458724"/>
            <a:ext cx="3296095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09600"/>
            <a:r>
              <a:rPr kumimoji="1" lang="zh-CN" altLang="en-US" sz="1335" dirty="0">
                <a:solidFill>
                  <a:srgbClr val="000000"/>
                </a:solidFill>
                <a:latin typeface="Century Gothic"/>
                <a:ea typeface="微软雅黑" panose="020B0503020204020204" charset="-122"/>
              </a:rPr>
              <a:t>点击</a:t>
            </a:r>
            <a:r>
              <a:rPr kumimoji="1" lang="en-US" altLang="zh-CN" sz="1335" dirty="0">
                <a:solidFill>
                  <a:srgbClr val="000000"/>
                </a:solidFill>
                <a:latin typeface="Segoe UI Light" panose="020B0502040204020203" charset="0"/>
                <a:ea typeface="Segoe UI Light" panose="020B0502040204020203" charset="0"/>
                <a:cs typeface="Segoe UI Light" panose="020B0502040204020203" charset="0"/>
              </a:rPr>
              <a:t>Logo</a:t>
            </a:r>
            <a:r>
              <a:rPr kumimoji="1" lang="zh-CN" altLang="en-US" sz="1335" dirty="0">
                <a:solidFill>
                  <a:srgbClr val="000000"/>
                </a:solidFill>
                <a:latin typeface="Century Gothic"/>
                <a:ea typeface="微软雅黑" panose="020B0503020204020204" charset="-122"/>
              </a:rPr>
              <a:t>获取更多优质模板（放映模式）</a:t>
            </a:r>
          </a:p>
        </p:txBody>
      </p:sp>
      <p:pic>
        <p:nvPicPr>
          <p:cNvPr id="4" name="图片 3">
            <a:hlinkClick r:id="rId2"/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3227832"/>
            <a:ext cx="3048000" cy="40233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bg>
      <p:bgPr>
        <a:solidFill>
          <a:srgbClr val="1A98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 userDrawn="1"/>
        </p:nvGrpSpPr>
        <p:grpSpPr>
          <a:xfrm rot="693700">
            <a:off x="6432728" y="-2025321"/>
            <a:ext cx="7510760" cy="6474794"/>
            <a:chOff x="3241129" y="967902"/>
            <a:chExt cx="5709753" cy="4922199"/>
          </a:xfrm>
        </p:grpSpPr>
        <p:grpSp>
          <p:nvGrpSpPr>
            <p:cNvPr id="28" name="组合 27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31" name="等腰三角形 30"/>
              <p:cNvSpPr/>
              <p:nvPr/>
            </p:nvSpPr>
            <p:spPr>
              <a:xfrm>
                <a:off x="3241126" y="967902"/>
                <a:ext cx="5709748" cy="4922196"/>
              </a:xfrm>
              <a:prstGeom prst="triangl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2" name="直接连接符 31"/>
              <p:cNvCxnSpPr>
                <a:stCxn id="31" idx="0"/>
              </p:cNvCxnSpPr>
              <p:nvPr/>
            </p:nvCxnSpPr>
            <p:spPr>
              <a:xfrm rot="11303420" flipH="1" flipV="1">
                <a:off x="5858688" y="985310"/>
                <a:ext cx="474623" cy="32179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直接连接符 32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等腰三角形 28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0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42" name="组合 41"/>
          <p:cNvGrpSpPr/>
          <p:nvPr userDrawn="1"/>
        </p:nvGrpSpPr>
        <p:grpSpPr>
          <a:xfrm rot="2715711">
            <a:off x="-1269661" y="5733927"/>
            <a:ext cx="3282274" cy="2829546"/>
            <a:chOff x="3241129" y="967902"/>
            <a:chExt cx="5709753" cy="4922199"/>
          </a:xfrm>
        </p:grpSpPr>
        <p:grpSp>
          <p:nvGrpSpPr>
            <p:cNvPr id="43" name="组合 42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46" name="等腰三角形 45"/>
              <p:cNvSpPr/>
              <p:nvPr/>
            </p:nvSpPr>
            <p:spPr>
              <a:xfrm>
                <a:off x="3241126" y="967902"/>
                <a:ext cx="5709748" cy="4922196"/>
              </a:xfrm>
              <a:prstGeom prst="triangle">
                <a:avLst/>
              </a:prstGeom>
              <a:noFill/>
              <a:ln w="5715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47" name="直接连接符 46"/>
              <p:cNvCxnSpPr>
                <a:stCxn id="46" idx="0"/>
              </p:cNvCxnSpPr>
              <p:nvPr/>
            </p:nvCxnSpPr>
            <p:spPr>
              <a:xfrm rot="11303420" flipH="1" flipV="1">
                <a:off x="5858688" y="985310"/>
                <a:ext cx="474623" cy="3217900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直接连接符 48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4" name="等腰三角形 43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5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 userDrawn="1"/>
        </p:nvSpPr>
        <p:spPr>
          <a:xfrm>
            <a:off x="657225" y="364331"/>
            <a:ext cx="1607344" cy="707232"/>
          </a:xfrm>
          <a:custGeom>
            <a:avLst/>
            <a:gdLst>
              <a:gd name="connsiteX0" fmla="*/ 0 w 1607344"/>
              <a:gd name="connsiteY0" fmla="*/ 707232 h 707232"/>
              <a:gd name="connsiteX1" fmla="*/ 0 w 1607344"/>
              <a:gd name="connsiteY1" fmla="*/ 0 h 707232"/>
              <a:gd name="connsiteX2" fmla="*/ 1607344 w 1607344"/>
              <a:gd name="connsiteY2" fmla="*/ 0 h 707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7344" h="707232">
                <a:moveTo>
                  <a:pt x="0" y="707232"/>
                </a:moveTo>
                <a:lnTo>
                  <a:pt x="0" y="0"/>
                </a:lnTo>
                <a:lnTo>
                  <a:pt x="1607344" y="0"/>
                </a:lnTo>
              </a:path>
            </a:pathLst>
          </a:custGeom>
          <a:noFill/>
          <a:ln w="571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flipH="1" flipV="1">
            <a:off x="-27998" y="6684266"/>
            <a:ext cx="12207852" cy="196846"/>
          </a:xfrm>
          <a:prstGeom prst="rect">
            <a:avLst/>
          </a:prstGeom>
          <a:pattFill prst="ltUpDiag">
            <a:fgClr>
              <a:srgbClr val="1A9895"/>
            </a:fgClr>
            <a:bgClr>
              <a:srgbClr val="E9E9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26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952" y="260207"/>
            <a:ext cx="699023" cy="70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 userDrawn="1"/>
        </p:nvSpPr>
        <p:spPr>
          <a:xfrm>
            <a:off x="657225" y="364331"/>
            <a:ext cx="1607344" cy="707232"/>
          </a:xfrm>
          <a:custGeom>
            <a:avLst/>
            <a:gdLst>
              <a:gd name="connsiteX0" fmla="*/ 0 w 1607344"/>
              <a:gd name="connsiteY0" fmla="*/ 707232 h 707232"/>
              <a:gd name="connsiteX1" fmla="*/ 0 w 1607344"/>
              <a:gd name="connsiteY1" fmla="*/ 0 h 707232"/>
              <a:gd name="connsiteX2" fmla="*/ 1607344 w 1607344"/>
              <a:gd name="connsiteY2" fmla="*/ 0 h 707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7344" h="707232">
                <a:moveTo>
                  <a:pt x="0" y="707232"/>
                </a:moveTo>
                <a:lnTo>
                  <a:pt x="0" y="0"/>
                </a:lnTo>
                <a:lnTo>
                  <a:pt x="1607344" y="0"/>
                </a:lnTo>
              </a:path>
            </a:pathLst>
          </a:custGeom>
          <a:noFill/>
          <a:ln w="571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 rot="16200000">
            <a:off x="8652407" y="3330556"/>
            <a:ext cx="6881113" cy="173779"/>
          </a:xfrm>
          <a:prstGeom prst="rect">
            <a:avLst/>
          </a:prstGeom>
          <a:pattFill prst="ltUpDiag">
            <a:fgClr>
              <a:srgbClr val="1A9895"/>
            </a:fgClr>
            <a:bgClr>
              <a:srgbClr val="E9E9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 userDrawn="1"/>
        </p:nvGrpSpPr>
        <p:grpSpPr>
          <a:xfrm rot="1918468" flipH="1">
            <a:off x="149489" y="1935213"/>
            <a:ext cx="6105388" cy="5263270"/>
            <a:chOff x="3241129" y="967902"/>
            <a:chExt cx="5709753" cy="4922199"/>
          </a:xfrm>
        </p:grpSpPr>
        <p:grpSp>
          <p:nvGrpSpPr>
            <p:cNvPr id="19" name="组合 18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22" name="等腰三角形 21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3" name="直接连接符 22"/>
              <p:cNvCxnSpPr>
                <a:stCxn id="22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等腰三角形 19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12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952" y="260207"/>
            <a:ext cx="699023" cy="70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rgbClr val="1A98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 rot="2835027" flipH="1">
            <a:off x="7909724" y="2222235"/>
            <a:ext cx="6126790" cy="5281720"/>
            <a:chOff x="3241129" y="967902"/>
            <a:chExt cx="5709753" cy="4922199"/>
          </a:xfrm>
        </p:grpSpPr>
        <p:grpSp>
          <p:nvGrpSpPr>
            <p:cNvPr id="5" name="组合 4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8" name="等腰三角形 7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noFill/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9" name="直接连接符 8"/>
              <p:cNvCxnSpPr>
                <a:stCxn id="8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直接连接符 9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直接连接符 10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等腰三角形 5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 rot="16200000">
            <a:off x="8652407" y="3330556"/>
            <a:ext cx="6881113" cy="173779"/>
          </a:xfrm>
          <a:prstGeom prst="rect">
            <a:avLst/>
          </a:prstGeom>
          <a:pattFill prst="ltUpDiag">
            <a:fgClr>
              <a:srgbClr val="1A9895"/>
            </a:fgClr>
            <a:bgClr>
              <a:srgbClr val="E9E9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 2"/>
          <p:cNvSpPr/>
          <p:nvPr userDrawn="1"/>
        </p:nvSpPr>
        <p:spPr>
          <a:xfrm>
            <a:off x="657225" y="364331"/>
            <a:ext cx="1607344" cy="707232"/>
          </a:xfrm>
          <a:custGeom>
            <a:avLst/>
            <a:gdLst>
              <a:gd name="connsiteX0" fmla="*/ 0 w 1607344"/>
              <a:gd name="connsiteY0" fmla="*/ 707232 h 707232"/>
              <a:gd name="connsiteX1" fmla="*/ 0 w 1607344"/>
              <a:gd name="connsiteY1" fmla="*/ 0 h 707232"/>
              <a:gd name="connsiteX2" fmla="*/ 1607344 w 1607344"/>
              <a:gd name="connsiteY2" fmla="*/ 0 h 707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7344" h="707232">
                <a:moveTo>
                  <a:pt x="0" y="707232"/>
                </a:moveTo>
                <a:lnTo>
                  <a:pt x="0" y="0"/>
                </a:lnTo>
                <a:lnTo>
                  <a:pt x="1607344" y="0"/>
                </a:lnTo>
              </a:path>
            </a:pathLst>
          </a:custGeom>
          <a:noFill/>
          <a:ln w="571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 userDrawn="1"/>
        </p:nvGrpSpPr>
        <p:grpSpPr>
          <a:xfrm rot="919184">
            <a:off x="8321907" y="3118231"/>
            <a:ext cx="5144678" cy="5967820"/>
            <a:chOff x="9070882" y="2865798"/>
            <a:chExt cx="6044162" cy="7011222"/>
          </a:xfrm>
        </p:grpSpPr>
        <p:grpSp>
          <p:nvGrpSpPr>
            <p:cNvPr id="37" name="组合 36"/>
            <p:cNvGrpSpPr/>
            <p:nvPr userDrawn="1"/>
          </p:nvGrpSpPr>
          <p:grpSpPr>
            <a:xfrm rot="14089817" flipH="1">
              <a:off x="8587352" y="3349328"/>
              <a:ext cx="7011222" cy="6044162"/>
              <a:chOff x="3241129" y="967902"/>
              <a:chExt cx="5709753" cy="4922199"/>
            </a:xfrm>
            <a:solidFill>
              <a:srgbClr val="E9E9E9"/>
            </a:solidFill>
          </p:grpSpPr>
          <p:grpSp>
            <p:nvGrpSpPr>
              <p:cNvPr id="46" name="组合 45"/>
              <p:cNvGrpSpPr/>
              <p:nvPr/>
            </p:nvGrpSpPr>
            <p:grpSpPr>
              <a:xfrm>
                <a:off x="3241129" y="967902"/>
                <a:ext cx="5709753" cy="4922199"/>
                <a:chOff x="3241126" y="967902"/>
                <a:chExt cx="5709748" cy="4922199"/>
              </a:xfrm>
              <a:grpFill/>
            </p:grpSpPr>
            <p:sp>
              <p:nvSpPr>
                <p:cNvPr id="49" name="等腰三角形 48"/>
                <p:cNvSpPr/>
                <p:nvPr/>
              </p:nvSpPr>
              <p:spPr>
                <a:xfrm>
                  <a:off x="3241126" y="967902"/>
                  <a:ext cx="5709747" cy="4922196"/>
                </a:xfrm>
                <a:prstGeom prst="triangle">
                  <a:avLst/>
                </a:prstGeom>
                <a:grpFill/>
                <a:ln w="57150">
                  <a:solidFill>
                    <a:srgbClr val="E9E9E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50" name="直接连接符 49"/>
                <p:cNvCxnSpPr>
                  <a:stCxn id="49" idx="0"/>
                </p:cNvCxnSpPr>
                <p:nvPr/>
              </p:nvCxnSpPr>
              <p:spPr>
                <a:xfrm rot="11303420" flipH="1" flipV="1">
                  <a:off x="5858688" y="985309"/>
                  <a:ext cx="474623" cy="3217900"/>
                </a:xfrm>
                <a:prstGeom prst="line">
                  <a:avLst/>
                </a:prstGeom>
                <a:grpFill/>
                <a:ln w="76200">
                  <a:solidFill>
                    <a:srgbClr val="E9E9E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/>
                <p:cNvCxnSpPr/>
                <p:nvPr/>
              </p:nvCxnSpPr>
              <p:spPr>
                <a:xfrm flipH="1" flipV="1">
                  <a:off x="6093606" y="4240456"/>
                  <a:ext cx="2857268" cy="1649645"/>
                </a:xfrm>
                <a:prstGeom prst="line">
                  <a:avLst/>
                </a:prstGeom>
                <a:grpFill/>
                <a:ln w="76200">
                  <a:solidFill>
                    <a:srgbClr val="E9E9E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/>
                <p:cNvCxnSpPr/>
                <p:nvPr/>
              </p:nvCxnSpPr>
              <p:spPr>
                <a:xfrm flipV="1">
                  <a:off x="3241127" y="4236312"/>
                  <a:ext cx="2864445" cy="1653789"/>
                </a:xfrm>
                <a:prstGeom prst="line">
                  <a:avLst/>
                </a:prstGeom>
                <a:grpFill/>
                <a:ln w="76200">
                  <a:solidFill>
                    <a:srgbClr val="E9E9E9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7" name="等腰三角形 46"/>
              <p:cNvSpPr/>
              <p:nvPr/>
            </p:nvSpPr>
            <p:spPr>
              <a:xfrm>
                <a:off x="5353054" y="4334047"/>
                <a:ext cx="1485901" cy="451940"/>
              </a:xfrm>
              <a:prstGeom prst="triangle">
                <a:avLst/>
              </a:prstGeom>
              <a:grpFill/>
              <a:ln>
                <a:solidFill>
                  <a:srgbClr val="E9E9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8" name="等腰三角形 16"/>
              <p:cNvSpPr/>
              <p:nvPr/>
            </p:nvSpPr>
            <p:spPr>
              <a:xfrm rot="16200000">
                <a:off x="5407214" y="1449360"/>
                <a:ext cx="742950" cy="451940"/>
              </a:xfrm>
              <a:custGeom>
                <a:avLst/>
                <a:gdLst>
                  <a:gd name="connsiteX0" fmla="*/ 0 w 1485900"/>
                  <a:gd name="connsiteY0" fmla="*/ 451940 h 451940"/>
                  <a:gd name="connsiteX1" fmla="*/ 742950 w 1485900"/>
                  <a:gd name="connsiteY1" fmla="*/ 0 h 451940"/>
                  <a:gd name="connsiteX2" fmla="*/ 1485900 w 1485900"/>
                  <a:gd name="connsiteY2" fmla="*/ 451940 h 451940"/>
                  <a:gd name="connsiteX3" fmla="*/ 0 w 1485900"/>
                  <a:gd name="connsiteY3" fmla="*/ 451940 h 451940"/>
                  <a:gd name="connsiteX0-1" fmla="*/ 123324 w 742950"/>
                  <a:gd name="connsiteY0-2" fmla="*/ 432689 h 451940"/>
                  <a:gd name="connsiteX1-3" fmla="*/ 0 w 742950"/>
                  <a:gd name="connsiteY1-4" fmla="*/ 0 h 451940"/>
                  <a:gd name="connsiteX2-5" fmla="*/ 742950 w 742950"/>
                  <a:gd name="connsiteY2-6" fmla="*/ 451940 h 451940"/>
                  <a:gd name="connsiteX3-7" fmla="*/ 123324 w 742950"/>
                  <a:gd name="connsiteY3-8" fmla="*/ 432689 h 4519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742950" h="451940">
                    <a:moveTo>
                      <a:pt x="123324" y="432689"/>
                    </a:moveTo>
                    <a:lnTo>
                      <a:pt x="0" y="0"/>
                    </a:lnTo>
                    <a:lnTo>
                      <a:pt x="742950" y="451940"/>
                    </a:lnTo>
                    <a:lnTo>
                      <a:pt x="123324" y="432689"/>
                    </a:lnTo>
                    <a:close/>
                  </a:path>
                </a:pathLst>
              </a:custGeom>
              <a:grpFill/>
              <a:ln>
                <a:solidFill>
                  <a:srgbClr val="E9E9E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38" name="组合 37"/>
            <p:cNvGrpSpPr/>
            <p:nvPr userDrawn="1"/>
          </p:nvGrpSpPr>
          <p:grpSpPr>
            <a:xfrm rot="14089817" flipH="1">
              <a:off x="9139304" y="3647796"/>
              <a:ext cx="6105388" cy="5263270"/>
              <a:chOff x="3241129" y="967902"/>
              <a:chExt cx="5709753" cy="4922199"/>
            </a:xfrm>
          </p:grpSpPr>
          <p:grpSp>
            <p:nvGrpSpPr>
              <p:cNvPr id="39" name="组合 38"/>
              <p:cNvGrpSpPr/>
              <p:nvPr/>
            </p:nvGrpSpPr>
            <p:grpSpPr>
              <a:xfrm>
                <a:off x="3241129" y="967902"/>
                <a:ext cx="5709753" cy="4922199"/>
                <a:chOff x="3241126" y="967902"/>
                <a:chExt cx="5709748" cy="4922199"/>
              </a:xfrm>
            </p:grpSpPr>
            <p:sp>
              <p:nvSpPr>
                <p:cNvPr id="42" name="等腰三角形 41"/>
                <p:cNvSpPr/>
                <p:nvPr/>
              </p:nvSpPr>
              <p:spPr>
                <a:xfrm>
                  <a:off x="3241126" y="967902"/>
                  <a:ext cx="5709747" cy="4922196"/>
                </a:xfrm>
                <a:prstGeom prst="triangle">
                  <a:avLst/>
                </a:prstGeom>
                <a:solidFill>
                  <a:srgbClr val="E9E9E9"/>
                </a:solidFill>
                <a:ln w="57150">
                  <a:solidFill>
                    <a:srgbClr val="A1D3D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43" name="直接连接符 42"/>
                <p:cNvCxnSpPr>
                  <a:stCxn id="42" idx="0"/>
                </p:cNvCxnSpPr>
                <p:nvPr/>
              </p:nvCxnSpPr>
              <p:spPr>
                <a:xfrm rot="11303420" flipH="1" flipV="1">
                  <a:off x="5858688" y="985309"/>
                  <a:ext cx="474623" cy="3217900"/>
                </a:xfrm>
                <a:prstGeom prst="line">
                  <a:avLst/>
                </a:prstGeom>
                <a:ln w="76200">
                  <a:solidFill>
                    <a:srgbClr val="A1D3D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/>
                <p:cNvCxnSpPr/>
                <p:nvPr/>
              </p:nvCxnSpPr>
              <p:spPr>
                <a:xfrm flipH="1" flipV="1">
                  <a:off x="6093606" y="4240456"/>
                  <a:ext cx="2857268" cy="1649645"/>
                </a:xfrm>
                <a:prstGeom prst="line">
                  <a:avLst/>
                </a:prstGeom>
                <a:ln w="76200">
                  <a:solidFill>
                    <a:srgbClr val="A1D3D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/>
                <p:cNvCxnSpPr/>
                <p:nvPr/>
              </p:nvCxnSpPr>
              <p:spPr>
                <a:xfrm flipV="1">
                  <a:off x="3241127" y="4236312"/>
                  <a:ext cx="2864445" cy="1653789"/>
                </a:xfrm>
                <a:prstGeom prst="line">
                  <a:avLst/>
                </a:prstGeom>
                <a:ln w="76200">
                  <a:solidFill>
                    <a:srgbClr val="A1D3D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40" name="等腰三角形 39"/>
              <p:cNvSpPr/>
              <p:nvPr/>
            </p:nvSpPr>
            <p:spPr>
              <a:xfrm>
                <a:off x="5353054" y="4334047"/>
                <a:ext cx="1485901" cy="451940"/>
              </a:xfrm>
              <a:prstGeom prst="triangle">
                <a:avLst/>
              </a:prstGeom>
              <a:solidFill>
                <a:srgbClr val="A1D3D0"/>
              </a:solidFill>
              <a:ln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41" name="等腰三角形 16"/>
              <p:cNvSpPr/>
              <p:nvPr/>
            </p:nvSpPr>
            <p:spPr>
              <a:xfrm rot="16200000">
                <a:off x="5407214" y="1449360"/>
                <a:ext cx="742950" cy="451940"/>
              </a:xfrm>
              <a:custGeom>
                <a:avLst/>
                <a:gdLst>
                  <a:gd name="connsiteX0" fmla="*/ 0 w 1485900"/>
                  <a:gd name="connsiteY0" fmla="*/ 451940 h 451940"/>
                  <a:gd name="connsiteX1" fmla="*/ 742950 w 1485900"/>
                  <a:gd name="connsiteY1" fmla="*/ 0 h 451940"/>
                  <a:gd name="connsiteX2" fmla="*/ 1485900 w 1485900"/>
                  <a:gd name="connsiteY2" fmla="*/ 451940 h 451940"/>
                  <a:gd name="connsiteX3" fmla="*/ 0 w 1485900"/>
                  <a:gd name="connsiteY3" fmla="*/ 451940 h 451940"/>
                  <a:gd name="connsiteX0-1" fmla="*/ 123324 w 742950"/>
                  <a:gd name="connsiteY0-2" fmla="*/ 432689 h 451940"/>
                  <a:gd name="connsiteX1-3" fmla="*/ 0 w 742950"/>
                  <a:gd name="connsiteY1-4" fmla="*/ 0 h 451940"/>
                  <a:gd name="connsiteX2-5" fmla="*/ 742950 w 742950"/>
                  <a:gd name="connsiteY2-6" fmla="*/ 451940 h 451940"/>
                  <a:gd name="connsiteX3-7" fmla="*/ 123324 w 742950"/>
                  <a:gd name="connsiteY3-8" fmla="*/ 432689 h 451940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</a:cxnLst>
                <a:rect l="l" t="t" r="r" b="b"/>
                <a:pathLst>
                  <a:path w="742950" h="451940">
                    <a:moveTo>
                      <a:pt x="123324" y="432689"/>
                    </a:moveTo>
                    <a:lnTo>
                      <a:pt x="0" y="0"/>
                    </a:lnTo>
                    <a:lnTo>
                      <a:pt x="742950" y="451940"/>
                    </a:lnTo>
                    <a:lnTo>
                      <a:pt x="123324" y="432689"/>
                    </a:lnTo>
                    <a:close/>
                  </a:path>
                </a:pathLst>
              </a:custGeom>
              <a:solidFill>
                <a:srgbClr val="A1D3D0"/>
              </a:solidFill>
              <a:ln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pic>
        <p:nvPicPr>
          <p:cNvPr id="21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952" y="260207"/>
            <a:ext cx="699023" cy="70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 userDrawn="1"/>
        </p:nvSpPr>
        <p:spPr>
          <a:xfrm>
            <a:off x="657225" y="364331"/>
            <a:ext cx="1607344" cy="707232"/>
          </a:xfrm>
          <a:custGeom>
            <a:avLst/>
            <a:gdLst>
              <a:gd name="connsiteX0" fmla="*/ 0 w 1607344"/>
              <a:gd name="connsiteY0" fmla="*/ 707232 h 707232"/>
              <a:gd name="connsiteX1" fmla="*/ 0 w 1607344"/>
              <a:gd name="connsiteY1" fmla="*/ 0 h 707232"/>
              <a:gd name="connsiteX2" fmla="*/ 1607344 w 1607344"/>
              <a:gd name="connsiteY2" fmla="*/ 0 h 707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7344" h="707232">
                <a:moveTo>
                  <a:pt x="0" y="707232"/>
                </a:moveTo>
                <a:lnTo>
                  <a:pt x="0" y="0"/>
                </a:lnTo>
                <a:lnTo>
                  <a:pt x="1607344" y="0"/>
                </a:lnTo>
              </a:path>
            </a:pathLst>
          </a:custGeom>
          <a:noFill/>
          <a:ln w="571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 userDrawn="1"/>
        </p:nvSpPr>
        <p:spPr>
          <a:xfrm>
            <a:off x="-15754" y="1968500"/>
            <a:ext cx="12207754" cy="4889500"/>
          </a:xfrm>
          <a:prstGeom prst="rect">
            <a:avLst/>
          </a:prstGeom>
          <a:pattFill prst="ltUpDiag">
            <a:fgClr>
              <a:srgbClr val="1A9895"/>
            </a:fgClr>
            <a:bgClr>
              <a:srgbClr val="E9E9E9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4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952" y="260207"/>
            <a:ext cx="699023" cy="70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 userDrawn="1"/>
        </p:nvSpPr>
        <p:spPr>
          <a:xfrm>
            <a:off x="657225" y="364331"/>
            <a:ext cx="1607344" cy="707232"/>
          </a:xfrm>
          <a:custGeom>
            <a:avLst/>
            <a:gdLst>
              <a:gd name="connsiteX0" fmla="*/ 0 w 1607344"/>
              <a:gd name="connsiteY0" fmla="*/ 707232 h 707232"/>
              <a:gd name="connsiteX1" fmla="*/ 0 w 1607344"/>
              <a:gd name="connsiteY1" fmla="*/ 0 h 707232"/>
              <a:gd name="connsiteX2" fmla="*/ 1607344 w 1607344"/>
              <a:gd name="connsiteY2" fmla="*/ 0 h 707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07344" h="707232">
                <a:moveTo>
                  <a:pt x="0" y="707232"/>
                </a:moveTo>
                <a:lnTo>
                  <a:pt x="0" y="0"/>
                </a:lnTo>
                <a:lnTo>
                  <a:pt x="1607344" y="0"/>
                </a:lnTo>
              </a:path>
            </a:pathLst>
          </a:custGeom>
          <a:noFill/>
          <a:ln w="571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 userDrawn="1"/>
        </p:nvGrpSpPr>
        <p:grpSpPr>
          <a:xfrm rot="20443394" flipH="1">
            <a:off x="10270041" y="6281722"/>
            <a:ext cx="1340530" cy="1155630"/>
            <a:chOff x="3241129" y="967902"/>
            <a:chExt cx="5709753" cy="4922199"/>
          </a:xfrm>
        </p:grpSpPr>
        <p:grpSp>
          <p:nvGrpSpPr>
            <p:cNvPr id="19" name="组合 18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22" name="等腰三角形 21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23" name="直接连接符 22"/>
              <p:cNvCxnSpPr>
                <a:stCxn id="22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直接连接符 23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接连接符 24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0" name="等腰三角形 19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1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2" name="组合 11"/>
          <p:cNvGrpSpPr/>
          <p:nvPr userDrawn="1"/>
        </p:nvGrpSpPr>
        <p:grpSpPr>
          <a:xfrm rot="10112288" flipH="1">
            <a:off x="7888544" y="6369972"/>
            <a:ext cx="2624388" cy="2262404"/>
            <a:chOff x="3241129" y="967902"/>
            <a:chExt cx="5709753" cy="4922199"/>
          </a:xfrm>
        </p:grpSpPr>
        <p:grpSp>
          <p:nvGrpSpPr>
            <p:cNvPr id="13" name="组合 12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16" name="等腰三角形 15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7" name="直接连接符 16"/>
              <p:cNvCxnSpPr>
                <a:stCxn id="16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接连接符 25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等腰三角形 13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5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8" name="组合 27"/>
          <p:cNvGrpSpPr/>
          <p:nvPr userDrawn="1"/>
        </p:nvGrpSpPr>
        <p:grpSpPr>
          <a:xfrm rot="15049008" flipH="1">
            <a:off x="10826390" y="5159471"/>
            <a:ext cx="1055224" cy="909676"/>
            <a:chOff x="3241129" y="967902"/>
            <a:chExt cx="5709753" cy="4922199"/>
          </a:xfrm>
        </p:grpSpPr>
        <p:grpSp>
          <p:nvGrpSpPr>
            <p:cNvPr id="29" name="组合 28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32" name="等腰三角形 31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33" name="直接连接符 32"/>
              <p:cNvCxnSpPr>
                <a:stCxn id="32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直接连接符 33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直接连接符 34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等腰三角形 29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1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pic>
        <p:nvPicPr>
          <p:cNvPr id="36" name="Picture 2" descr="C:\Users\ASUS\Desktop\PPT\06  PPT\61清华大学\清华大学校徽LOGO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87952" y="260207"/>
            <a:ext cx="699023" cy="701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 userDrawn="1"/>
        </p:nvGrpSpPr>
        <p:grpSpPr>
          <a:xfrm rot="10800000" flipH="1">
            <a:off x="3043306" y="889732"/>
            <a:ext cx="6105388" cy="5263270"/>
            <a:chOff x="3241129" y="967902"/>
            <a:chExt cx="5709753" cy="4922199"/>
          </a:xfrm>
        </p:grpSpPr>
        <p:grpSp>
          <p:nvGrpSpPr>
            <p:cNvPr id="3" name="组合 2"/>
            <p:cNvGrpSpPr/>
            <p:nvPr/>
          </p:nvGrpSpPr>
          <p:grpSpPr>
            <a:xfrm>
              <a:off x="3241129" y="967902"/>
              <a:ext cx="5709753" cy="4922199"/>
              <a:chOff x="3241126" y="967902"/>
              <a:chExt cx="5709748" cy="4922199"/>
            </a:xfrm>
          </p:grpSpPr>
          <p:sp>
            <p:nvSpPr>
              <p:cNvPr id="6" name="等腰三角形 5"/>
              <p:cNvSpPr/>
              <p:nvPr/>
            </p:nvSpPr>
            <p:spPr>
              <a:xfrm>
                <a:off x="3241126" y="967902"/>
                <a:ext cx="5709747" cy="4922196"/>
              </a:xfrm>
              <a:prstGeom prst="triangle">
                <a:avLst/>
              </a:prstGeom>
              <a:solidFill>
                <a:srgbClr val="E9E9E9"/>
              </a:solidFill>
              <a:ln w="57150">
                <a:solidFill>
                  <a:srgbClr val="A1D3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7" name="直接连接符 6"/>
              <p:cNvCxnSpPr>
                <a:stCxn id="6" idx="0"/>
              </p:cNvCxnSpPr>
              <p:nvPr/>
            </p:nvCxnSpPr>
            <p:spPr>
              <a:xfrm rot="11303420" flipH="1" flipV="1">
                <a:off x="5858688" y="985309"/>
                <a:ext cx="474623" cy="3217900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/>
              <p:cNvCxnSpPr/>
              <p:nvPr/>
            </p:nvCxnSpPr>
            <p:spPr>
              <a:xfrm flipH="1" flipV="1">
                <a:off x="6093606" y="4240456"/>
                <a:ext cx="2857268" cy="1649645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直接连接符 8"/>
              <p:cNvCxnSpPr/>
              <p:nvPr/>
            </p:nvCxnSpPr>
            <p:spPr>
              <a:xfrm flipV="1">
                <a:off x="3241127" y="4236312"/>
                <a:ext cx="2864445" cy="1653789"/>
              </a:xfrm>
              <a:prstGeom prst="line">
                <a:avLst/>
              </a:prstGeom>
              <a:ln w="76200">
                <a:solidFill>
                  <a:srgbClr val="A1D3D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等腰三角形 3"/>
            <p:cNvSpPr/>
            <p:nvPr/>
          </p:nvSpPr>
          <p:spPr>
            <a:xfrm>
              <a:off x="5353054" y="4334047"/>
              <a:ext cx="1485901" cy="451940"/>
            </a:xfrm>
            <a:prstGeom prst="triangle">
              <a:avLst/>
            </a:pr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等腰三角形 16"/>
            <p:cNvSpPr/>
            <p:nvPr/>
          </p:nvSpPr>
          <p:spPr>
            <a:xfrm rot="16200000">
              <a:off x="5407214" y="1449360"/>
              <a:ext cx="742950" cy="451940"/>
            </a:xfrm>
            <a:custGeom>
              <a:avLst/>
              <a:gdLst>
                <a:gd name="connsiteX0" fmla="*/ 0 w 1485900"/>
                <a:gd name="connsiteY0" fmla="*/ 451940 h 451940"/>
                <a:gd name="connsiteX1" fmla="*/ 742950 w 1485900"/>
                <a:gd name="connsiteY1" fmla="*/ 0 h 451940"/>
                <a:gd name="connsiteX2" fmla="*/ 1485900 w 1485900"/>
                <a:gd name="connsiteY2" fmla="*/ 451940 h 451940"/>
                <a:gd name="connsiteX3" fmla="*/ 0 w 1485900"/>
                <a:gd name="connsiteY3" fmla="*/ 451940 h 451940"/>
                <a:gd name="connsiteX0-1" fmla="*/ 123324 w 742950"/>
                <a:gd name="connsiteY0-2" fmla="*/ 432689 h 451940"/>
                <a:gd name="connsiteX1-3" fmla="*/ 0 w 742950"/>
                <a:gd name="connsiteY1-4" fmla="*/ 0 h 451940"/>
                <a:gd name="connsiteX2-5" fmla="*/ 742950 w 742950"/>
                <a:gd name="connsiteY2-6" fmla="*/ 451940 h 451940"/>
                <a:gd name="connsiteX3-7" fmla="*/ 123324 w 742950"/>
                <a:gd name="connsiteY3-8" fmla="*/ 432689 h 45194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</a:cxnLst>
              <a:rect l="l" t="t" r="r" b="b"/>
              <a:pathLst>
                <a:path w="742950" h="451940">
                  <a:moveTo>
                    <a:pt x="123324" y="432689"/>
                  </a:moveTo>
                  <a:lnTo>
                    <a:pt x="0" y="0"/>
                  </a:lnTo>
                  <a:lnTo>
                    <a:pt x="742950" y="451940"/>
                  </a:lnTo>
                  <a:lnTo>
                    <a:pt x="123324" y="432689"/>
                  </a:lnTo>
                  <a:close/>
                </a:path>
              </a:pathLst>
            </a:custGeom>
            <a:solidFill>
              <a:srgbClr val="A1D3D0"/>
            </a:solidFill>
            <a:ln>
              <a:solidFill>
                <a:srgbClr val="A1D3D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2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E9E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 36"/>
          <p:cNvSpPr/>
          <p:nvPr/>
        </p:nvSpPr>
        <p:spPr>
          <a:xfrm>
            <a:off x="425602" y="1342417"/>
            <a:ext cx="9924628" cy="1459149"/>
          </a:xfrm>
          <a:prstGeom prst="rect">
            <a:avLst/>
          </a:prstGeom>
          <a:solidFill>
            <a:srgbClr val="1A989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 37"/>
          <p:cNvSpPr/>
          <p:nvPr/>
        </p:nvSpPr>
        <p:spPr>
          <a:xfrm>
            <a:off x="510401" y="2219950"/>
            <a:ext cx="300242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dirty="0">
                <a:latin typeface="Verdana" panose="020B0604030504040204" pitchFamily="34" charset="0"/>
                <a:ea typeface="Verdana" panose="020B0604030504040204" pitchFamily="34" charset="0"/>
              </a:rPr>
              <a:t>with </a:t>
            </a:r>
            <a:r>
              <a:rPr lang="en-US" altLang="zh-CN" sz="2400" b="1" dirty="0">
                <a:latin typeface="Verdana" panose="020B0604030504040204" pitchFamily="34" charset="0"/>
                <a:ea typeface="Verdana" panose="020B0604030504040204" pitchFamily="34" charset="0"/>
              </a:rPr>
              <a:t>W</a:t>
            </a:r>
            <a:r>
              <a:rPr lang="en-US" altLang="zh-CN" sz="2400" dirty="0">
                <a:latin typeface="Verdana" panose="020B0604030504040204" pitchFamily="34" charset="0"/>
                <a:ea typeface="Verdana" panose="020B0604030504040204" pitchFamily="34" charset="0"/>
              </a:rPr>
              <a:t>ave </a:t>
            </a:r>
            <a:r>
              <a:rPr lang="en-US" altLang="zh-CN" sz="2400" b="1" dirty="0">
                <a:latin typeface="Verdana" panose="020B0604030504040204" pitchFamily="34" charset="0"/>
                <a:ea typeface="Verdana" panose="020B0604030504040204" pitchFamily="34" charset="0"/>
              </a:rPr>
              <a:t>E</a:t>
            </a:r>
            <a:r>
              <a:rPr lang="en-US" altLang="zh-CN" sz="2400" dirty="0">
                <a:latin typeface="Verdana" panose="020B0604030504040204" pitchFamily="34" charset="0"/>
                <a:ea typeface="Verdana" panose="020B0604030504040204" pitchFamily="34" charset="0"/>
              </a:rPr>
              <a:t>ffects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244480" y="5868122"/>
            <a:ext cx="46701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Advanced Computer Graphics 2024 Fall</a:t>
            </a:r>
          </a:p>
        </p:txBody>
      </p:sp>
      <p:sp>
        <p:nvSpPr>
          <p:cNvPr id="40" name="矩形 39"/>
          <p:cNvSpPr/>
          <p:nvPr/>
        </p:nvSpPr>
        <p:spPr>
          <a:xfrm>
            <a:off x="7244480" y="2836394"/>
            <a:ext cx="366392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/>
              <a:t>PRESENTED BY </a:t>
            </a:r>
          </a:p>
          <a:p>
            <a:r>
              <a:rPr lang="en-US" altLang="zh-CN" sz="1800" b="1" dirty="0">
                <a:latin typeface="Verdana" panose="020B0604030504040204" pitchFamily="34" charset="0"/>
                <a:ea typeface="Verdana" panose="020B0604030504040204" pitchFamily="34" charset="0"/>
              </a:rPr>
              <a:t>	Chenglin Liu</a:t>
            </a:r>
            <a:r>
              <a:rPr lang="zh-CN" alt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zh-CN" altLang="en-US" sz="1800" b="1" dirty="0">
                <a:latin typeface="Verdana" panose="020B0604030504040204" pitchFamily="34" charset="0"/>
              </a:rPr>
              <a:t>刘承林</a:t>
            </a:r>
            <a:endParaRPr lang="en-US" altLang="zh-CN" sz="18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sz="1800" b="1" dirty="0">
                <a:latin typeface="Verdana" panose="020B0604030504040204" pitchFamily="34" charset="0"/>
                <a:ea typeface="Verdana" panose="020B0604030504040204" pitchFamily="34" charset="0"/>
              </a:rPr>
              <a:t>	He Li</a:t>
            </a:r>
            <a:r>
              <a:rPr lang="zh-CN" altLang="en-US" sz="18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zh-CN" altLang="en-US" sz="1800" b="1" dirty="0">
                <a:latin typeface="Verdana" panose="020B0604030504040204" pitchFamily="34" charset="0"/>
              </a:rPr>
              <a:t>李赫</a:t>
            </a:r>
          </a:p>
          <a:p>
            <a:endParaRPr lang="zh-CN" altLang="zh-CN" dirty="0"/>
          </a:p>
        </p:txBody>
      </p:sp>
      <p:sp>
        <p:nvSpPr>
          <p:cNvPr id="6" name="矩形 5"/>
          <p:cNvSpPr/>
          <p:nvPr/>
        </p:nvSpPr>
        <p:spPr>
          <a:xfrm>
            <a:off x="510401" y="1444486"/>
            <a:ext cx="759304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b="1" dirty="0">
                <a:latin typeface="Verdana" panose="020B0604030504040204" pitchFamily="34" charset="0"/>
                <a:ea typeface="Verdana" panose="020B0604030504040204" pitchFamily="34" charset="0"/>
              </a:rPr>
              <a:t>P</a:t>
            </a:r>
            <a:r>
              <a:rPr lang="en-US" altLang="zh-CN" sz="4400" dirty="0">
                <a:latin typeface="Verdana" panose="020B0604030504040204" pitchFamily="34" charset="0"/>
                <a:ea typeface="Verdana" panose="020B0604030504040204" pitchFamily="34" charset="0"/>
              </a:rPr>
              <a:t>hysical </a:t>
            </a:r>
            <a:r>
              <a:rPr lang="en-US" altLang="zh-CN" sz="4400" b="1" dirty="0">
                <a:latin typeface="Verdana" panose="020B0604030504040204" pitchFamily="34" charset="0"/>
                <a:ea typeface="Verdana" panose="020B0604030504040204" pitchFamily="34" charset="0"/>
              </a:rPr>
              <a:t>B</a:t>
            </a:r>
            <a:r>
              <a:rPr lang="en-US" altLang="zh-CN" sz="4400" dirty="0">
                <a:latin typeface="Verdana" panose="020B0604030504040204" pitchFamily="34" charset="0"/>
                <a:ea typeface="Verdana" panose="020B0604030504040204" pitchFamily="34" charset="0"/>
              </a:rPr>
              <a:t>ased </a:t>
            </a:r>
            <a:r>
              <a:rPr lang="en-US" altLang="zh-CN" sz="4400" b="1" dirty="0">
                <a:latin typeface="Verdana" panose="020B0604030504040204" pitchFamily="34" charset="0"/>
                <a:ea typeface="Verdana" panose="020B0604030504040204" pitchFamily="34" charset="0"/>
              </a:rPr>
              <a:t>R</a:t>
            </a:r>
            <a:r>
              <a:rPr lang="en-US" altLang="zh-CN" sz="4400" dirty="0">
                <a:latin typeface="Verdana" panose="020B0604030504040204" pitchFamily="34" charset="0"/>
                <a:ea typeface="Verdana" panose="020B0604030504040204" pitchFamily="34" charset="0"/>
              </a:rPr>
              <a:t>endering</a:t>
            </a:r>
            <a:endParaRPr lang="zh-CN" altLang="en-US" sz="4400" b="1" spc="3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8" y="2557690"/>
            <a:ext cx="750736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Three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Showcase: Physical Phenomenon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14D9BD-3F5F-FB0A-5089-14081FFE67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7B1A2AB1-8C8F-092E-79DD-C25D2854BC37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03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ACC89BC-6693-90BF-89F5-62916B0895C9}"/>
              </a:ext>
            </a:extLst>
          </p:cNvPr>
          <p:cNvSpPr/>
          <p:nvPr/>
        </p:nvSpPr>
        <p:spPr>
          <a:xfrm>
            <a:off x="1651000" y="433700"/>
            <a:ext cx="3525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Three</a:t>
            </a:r>
          </a:p>
          <a:p>
            <a:r>
              <a:rPr lang="en-US" altLang="zh-CN" sz="2000" dirty="0"/>
              <a:t>Showcase: Tyndall Effect</a:t>
            </a:r>
            <a:endParaRPr lang="zh-CN" altLang="en-US" sz="2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AD3FB02-BE06-E585-3DF5-6BF44CE77C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1436914"/>
            <a:ext cx="7804103" cy="4389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088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FFCF94-BBCD-0E22-C4DD-04EA4EDFA9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2862A87-5D12-0F9A-3A96-675D9FA032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1000" y="1436914"/>
            <a:ext cx="7804103" cy="4389808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82D9EB2D-5395-9AD5-757C-A6EBC1607CA5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03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1F56076-FA42-9CFA-647A-683C51EDD1C4}"/>
              </a:ext>
            </a:extLst>
          </p:cNvPr>
          <p:cNvSpPr/>
          <p:nvPr/>
        </p:nvSpPr>
        <p:spPr>
          <a:xfrm>
            <a:off x="1651000" y="433700"/>
            <a:ext cx="352583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Three</a:t>
            </a:r>
          </a:p>
          <a:p>
            <a:r>
              <a:rPr lang="en-US" altLang="zh-CN" sz="2000" dirty="0"/>
              <a:t>Showcase: Glass</a:t>
            </a:r>
            <a:endParaRPr lang="zh-CN" altLang="en-US" sz="2000" dirty="0"/>
          </a:p>
        </p:txBody>
      </p: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25D2A241-A29D-3089-6B32-B36CF39E99B5}"/>
              </a:ext>
            </a:extLst>
          </p:cNvPr>
          <p:cNvCxnSpPr/>
          <p:nvPr/>
        </p:nvCxnSpPr>
        <p:spPr>
          <a:xfrm flipV="1">
            <a:off x="7349576" y="3753853"/>
            <a:ext cx="2371940" cy="171879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CCDE667-74FC-4240-26E3-B3FDD512FD38}"/>
              </a:ext>
            </a:extLst>
          </p:cNvPr>
          <p:cNvSpPr txBox="1"/>
          <p:nvPr/>
        </p:nvSpPr>
        <p:spPr>
          <a:xfrm>
            <a:off x="9810892" y="3546087"/>
            <a:ext cx="22223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Transmission</a:t>
            </a:r>
            <a:endParaRPr lang="zh-CN" altLang="en-US" sz="2400" b="1" dirty="0"/>
          </a:p>
        </p:txBody>
      </p: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5DC939D3-4580-B3AF-274B-D8D3F70E0081}"/>
              </a:ext>
            </a:extLst>
          </p:cNvPr>
          <p:cNvCxnSpPr/>
          <p:nvPr/>
        </p:nvCxnSpPr>
        <p:spPr>
          <a:xfrm flipV="1">
            <a:off x="6751435" y="2241193"/>
            <a:ext cx="2970081" cy="1161907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FB1277E5-BFEC-FAF0-FE60-1D25D5748C75}"/>
              </a:ext>
            </a:extLst>
          </p:cNvPr>
          <p:cNvSpPr txBox="1"/>
          <p:nvPr/>
        </p:nvSpPr>
        <p:spPr>
          <a:xfrm>
            <a:off x="9810892" y="1899519"/>
            <a:ext cx="182230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Total Reflection</a:t>
            </a:r>
            <a:endParaRPr lang="zh-CN" altLang="en-US" sz="2400" b="1" dirty="0"/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F385029-F9F6-E837-3F7E-9A5C7E2F2421}"/>
              </a:ext>
            </a:extLst>
          </p:cNvPr>
          <p:cNvCxnSpPr/>
          <p:nvPr/>
        </p:nvCxnSpPr>
        <p:spPr>
          <a:xfrm flipH="1" flipV="1">
            <a:off x="5308600" y="1206500"/>
            <a:ext cx="88900" cy="19621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文本框 14">
            <a:extLst>
              <a:ext uri="{FF2B5EF4-FFF2-40B4-BE49-F238E27FC236}">
                <a16:creationId xmlns:a16="http://schemas.microsoft.com/office/drawing/2014/main" id="{19FF4F97-EEEC-D00E-4306-7AD9C14C5060}"/>
              </a:ext>
            </a:extLst>
          </p:cNvPr>
          <p:cNvSpPr txBox="1"/>
          <p:nvPr/>
        </p:nvSpPr>
        <p:spPr>
          <a:xfrm>
            <a:off x="4480687" y="763121"/>
            <a:ext cx="214472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Refraction</a:t>
            </a:r>
            <a:endParaRPr lang="zh-CN" altLang="en-US" sz="2400" b="1" dirty="0"/>
          </a:p>
        </p:txBody>
      </p: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4DDDCBA-5D1F-4159-FDAD-BBEF183D88CA}"/>
              </a:ext>
            </a:extLst>
          </p:cNvPr>
          <p:cNvCxnSpPr/>
          <p:nvPr/>
        </p:nvCxnSpPr>
        <p:spPr>
          <a:xfrm flipH="1">
            <a:off x="6056325" y="5492750"/>
            <a:ext cx="39675" cy="54610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文本框 17">
            <a:extLst>
              <a:ext uri="{FF2B5EF4-FFF2-40B4-BE49-F238E27FC236}">
                <a16:creationId xmlns:a16="http://schemas.microsoft.com/office/drawing/2014/main" id="{76C40809-47DA-D153-AF17-0B858637A202}"/>
              </a:ext>
            </a:extLst>
          </p:cNvPr>
          <p:cNvSpPr txBox="1"/>
          <p:nvPr/>
        </p:nvSpPr>
        <p:spPr>
          <a:xfrm>
            <a:off x="5238751" y="6057136"/>
            <a:ext cx="2006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/>
              <a:t>Reflection</a:t>
            </a:r>
            <a:endParaRPr lang="zh-CN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82629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7" y="2557690"/>
            <a:ext cx="794524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Four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Spotlight: Wave Effect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04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1651000" y="433700"/>
            <a:ext cx="31178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Four</a:t>
            </a:r>
          </a:p>
          <a:p>
            <a:r>
              <a:rPr lang="en-US" altLang="zh-CN" sz="2000" dirty="0"/>
              <a:t>Spotlight: Wave Effect</a:t>
            </a:r>
            <a:endParaRPr lang="zh-CN" altLang="en-US" sz="2000" dirty="0"/>
          </a:p>
        </p:txBody>
      </p:sp>
      <p:sp>
        <p:nvSpPr>
          <p:cNvPr id="6" name="矩形 5"/>
          <p:cNvSpPr/>
          <p:nvPr/>
        </p:nvSpPr>
        <p:spPr>
          <a:xfrm>
            <a:off x="656542" y="1661573"/>
            <a:ext cx="4897591" cy="4756160"/>
          </a:xfrm>
          <a:prstGeom prst="rect">
            <a:avLst/>
          </a:prstGeom>
          <a:solidFill>
            <a:srgbClr val="E4E4E4"/>
          </a:solidFill>
          <a:ln w="190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660342" y="1661573"/>
            <a:ext cx="6106055" cy="1521894"/>
          </a:xfrm>
          <a:prstGeom prst="rect">
            <a:avLst/>
          </a:prstGeom>
          <a:solidFill>
            <a:srgbClr val="E4E4E4"/>
          </a:solidFill>
          <a:ln w="190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660342" y="3278706"/>
            <a:ext cx="6106055" cy="1521894"/>
          </a:xfrm>
          <a:prstGeom prst="rect">
            <a:avLst/>
          </a:prstGeom>
          <a:solidFill>
            <a:srgbClr val="E4E4E4"/>
          </a:solidFill>
          <a:ln w="190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5660342" y="4895839"/>
            <a:ext cx="6106055" cy="1521894"/>
          </a:xfrm>
          <a:prstGeom prst="rect">
            <a:avLst/>
          </a:prstGeom>
          <a:solidFill>
            <a:srgbClr val="E4E4E4"/>
          </a:solidFill>
          <a:ln w="1905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820815" y="1761175"/>
            <a:ext cx="38903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Additive Effect of Phase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5820815" y="3374273"/>
            <a:ext cx="35428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Interact with Material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5820815" y="5041929"/>
            <a:ext cx="51560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Effects: Interference, Diffraction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985930" y="2114599"/>
            <a:ext cx="4079322" cy="230832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Light </a:t>
            </a:r>
          </a:p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Is </a:t>
            </a:r>
          </a:p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Electromagnetic </a:t>
            </a:r>
          </a:p>
          <a:p>
            <a:r>
              <a:rPr lang="en-US" altLang="zh-CN" sz="36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Wave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021811" y="4566954"/>
            <a:ext cx="4167052" cy="308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Can we embed this effect into our renderer?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036E0F46-C47C-66C6-E951-CCE8D1B73CCD}"/>
              </a:ext>
            </a:extLst>
          </p:cNvPr>
          <p:cNvSpPr/>
          <p:nvPr/>
        </p:nvSpPr>
        <p:spPr>
          <a:xfrm>
            <a:off x="5820815" y="2318079"/>
            <a:ext cx="4167052" cy="54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Light has a property of phase. The accumulate effect is not simply add up the number.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D28B3C02-0E2E-B3DE-33C5-3A8FE4075CD1}"/>
              </a:ext>
            </a:extLst>
          </p:cNvPr>
          <p:cNvSpPr/>
          <p:nvPr/>
        </p:nvSpPr>
        <p:spPr>
          <a:xfrm>
            <a:off x="5820815" y="3931177"/>
            <a:ext cx="4167052" cy="54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Transmissive material such as glass will influence the phase (namely with their IOR)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B70F54F2-E481-6D60-D496-BAE58D00B69C}"/>
              </a:ext>
            </a:extLst>
          </p:cNvPr>
          <p:cNvSpPr/>
          <p:nvPr/>
        </p:nvSpPr>
        <p:spPr>
          <a:xfrm>
            <a:off x="5820815" y="5596011"/>
            <a:ext cx="4167052" cy="5490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All these properties result in some unusual phenomenon of light to common people.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E01A58-6D90-A2CD-95A3-4B9ADF846F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0239D82-0C4D-2E09-5814-6699F5DDF2BE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04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2193BE8-5577-4D17-B2E6-6861CC85C2F5}"/>
              </a:ext>
            </a:extLst>
          </p:cNvPr>
          <p:cNvSpPr/>
          <p:nvPr/>
        </p:nvSpPr>
        <p:spPr>
          <a:xfrm>
            <a:off x="1651000" y="433700"/>
            <a:ext cx="30924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Four</a:t>
            </a:r>
          </a:p>
          <a:p>
            <a:r>
              <a:rPr lang="en-US" altLang="zh-CN" sz="2000" dirty="0"/>
              <a:t>Spotlight: Wave Effect</a:t>
            </a:r>
            <a:endParaRPr lang="zh-CN" altLang="en-US" sz="2000" dirty="0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2BE2A992-DA22-B058-E0DE-94E69D75F326}"/>
              </a:ext>
            </a:extLst>
          </p:cNvPr>
          <p:cNvCxnSpPr/>
          <p:nvPr/>
        </p:nvCxnSpPr>
        <p:spPr>
          <a:xfrm flipH="1">
            <a:off x="656542" y="5342468"/>
            <a:ext cx="11109855" cy="0"/>
          </a:xfrm>
          <a:prstGeom prst="line">
            <a:avLst/>
          </a:prstGeom>
          <a:ln w="12700">
            <a:solidFill>
              <a:srgbClr val="1A98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7918DD35-98ED-1AB7-CA5D-47854079D247}"/>
              </a:ext>
            </a:extLst>
          </p:cNvPr>
          <p:cNvSpPr/>
          <p:nvPr/>
        </p:nvSpPr>
        <p:spPr>
          <a:xfrm>
            <a:off x="667658" y="5444692"/>
            <a:ext cx="45604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We want to make this easier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A72F4D4-7FB2-C489-5943-CF884B2E6E46}"/>
              </a:ext>
            </a:extLst>
          </p:cNvPr>
          <p:cNvSpPr/>
          <p:nvPr/>
        </p:nvSpPr>
        <p:spPr>
          <a:xfrm>
            <a:off x="8521700" y="4835831"/>
            <a:ext cx="3060547" cy="3123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Published Paper by Lingqi Yan</a:t>
            </a:r>
            <a:endParaRPr lang="zh-CN" altLang="en-US" sz="1200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870E82D-BC21-32BF-D29E-69CDC88784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5115" y="2094765"/>
            <a:ext cx="4461282" cy="1207964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E3F47022-D663-8F7E-DB05-1AD073A11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5115" y="3302729"/>
            <a:ext cx="4461282" cy="1535711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5C46D154-1524-4EE8-DE76-1FBBF82C0D23}"/>
              </a:ext>
            </a:extLst>
          </p:cNvPr>
          <p:cNvSpPr/>
          <p:nvPr/>
        </p:nvSpPr>
        <p:spPr>
          <a:xfrm>
            <a:off x="947064" y="2376985"/>
            <a:ext cx="49166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If you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search for recent papers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E8F7F15-5A04-0B12-499C-0BCC2389E878}"/>
              </a:ext>
            </a:extLst>
          </p:cNvPr>
          <p:cNvSpPr/>
          <p:nvPr/>
        </p:nvSpPr>
        <p:spPr>
          <a:xfrm>
            <a:off x="935950" y="2940873"/>
            <a:ext cx="4916668" cy="7891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Formula of 20 different characters,</a:t>
            </a:r>
          </a:p>
          <a:p>
            <a:pPr algn="just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10 of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them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are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defined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by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another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long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formula</a:t>
            </a:r>
          </a:p>
          <a:p>
            <a:pPr algn="just">
              <a:lnSpc>
                <a:spcPct val="130000"/>
              </a:lnSpc>
            </a:pPr>
            <a:endParaRPr lang="zh-CN" altLang="en-US" sz="1200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1E07242-DFC1-DF09-240F-F6F97BF4797E}"/>
              </a:ext>
            </a:extLst>
          </p:cNvPr>
          <p:cNvSpPr/>
          <p:nvPr/>
        </p:nvSpPr>
        <p:spPr>
          <a:xfrm>
            <a:off x="785794" y="2138702"/>
            <a:ext cx="5975050" cy="1772093"/>
          </a:xfrm>
          <a:prstGeom prst="rect">
            <a:avLst/>
          </a:prstGeom>
          <a:noFill/>
          <a:ln w="7620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856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88B638-8DC0-0A0E-35E7-E7A56C6164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4AB10CB-F99F-4B37-AF7A-D5EC9FD098CB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04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43BC6C52-6FAF-2503-CFE5-47B75143F836}"/>
              </a:ext>
            </a:extLst>
          </p:cNvPr>
          <p:cNvSpPr/>
          <p:nvPr/>
        </p:nvSpPr>
        <p:spPr>
          <a:xfrm>
            <a:off x="1651000" y="433700"/>
            <a:ext cx="298539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Four</a:t>
            </a:r>
          </a:p>
          <a:p>
            <a:r>
              <a:rPr lang="en-US" altLang="zh-CN" sz="2000" dirty="0"/>
              <a:t>Spotlight: Wave Effect</a:t>
            </a:r>
            <a:endParaRPr lang="zh-CN" altLang="en-US" sz="2000" dirty="0"/>
          </a:p>
        </p:txBody>
      </p:sp>
      <p:sp>
        <p:nvSpPr>
          <p:cNvPr id="98" name="燕尾形 97">
            <a:extLst>
              <a:ext uri="{FF2B5EF4-FFF2-40B4-BE49-F238E27FC236}">
                <a16:creationId xmlns:a16="http://schemas.microsoft.com/office/drawing/2014/main" id="{5EF6E86F-A875-00B2-1A10-755820418787}"/>
              </a:ext>
            </a:extLst>
          </p:cNvPr>
          <p:cNvSpPr/>
          <p:nvPr/>
        </p:nvSpPr>
        <p:spPr>
          <a:xfrm>
            <a:off x="2879619" y="1757360"/>
            <a:ext cx="812269" cy="1965613"/>
          </a:xfrm>
          <a:prstGeom prst="chevron">
            <a:avLst>
              <a:gd name="adj" fmla="val 65810"/>
            </a:avLst>
          </a:prstGeom>
          <a:solidFill>
            <a:schemeClr val="bg1">
              <a:lumMod val="65000"/>
            </a:schemeClr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02" name="矩形 31">
            <a:extLst>
              <a:ext uri="{FF2B5EF4-FFF2-40B4-BE49-F238E27FC236}">
                <a16:creationId xmlns:a16="http://schemas.microsoft.com/office/drawing/2014/main" id="{995E9580-D643-77C9-3065-FC948DBB213F}"/>
              </a:ext>
            </a:extLst>
          </p:cNvPr>
          <p:cNvSpPr/>
          <p:nvPr/>
        </p:nvSpPr>
        <p:spPr>
          <a:xfrm>
            <a:off x="3066990" y="2381374"/>
            <a:ext cx="717570" cy="717569"/>
          </a:xfrm>
          <a:prstGeom prst="ellipse">
            <a:avLst/>
          </a:prstGeom>
          <a:solidFill>
            <a:srgbClr val="E9E9E9"/>
          </a:solidFill>
          <a:ln w="25400" cap="flat" cmpd="sng" algn="ctr">
            <a:solidFill>
              <a:srgbClr val="1A989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1A9895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1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1A9895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10" name="燕尾形 109">
            <a:extLst>
              <a:ext uri="{FF2B5EF4-FFF2-40B4-BE49-F238E27FC236}">
                <a16:creationId xmlns:a16="http://schemas.microsoft.com/office/drawing/2014/main" id="{C68011DE-3E12-84D0-404B-78508CF403D9}"/>
              </a:ext>
            </a:extLst>
          </p:cNvPr>
          <p:cNvSpPr/>
          <p:nvPr/>
        </p:nvSpPr>
        <p:spPr>
          <a:xfrm>
            <a:off x="6308717" y="1757360"/>
            <a:ext cx="812269" cy="1965613"/>
          </a:xfrm>
          <a:prstGeom prst="chevron">
            <a:avLst>
              <a:gd name="adj" fmla="val 65810"/>
            </a:avLst>
          </a:prstGeom>
          <a:solidFill>
            <a:srgbClr val="A1D3D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13" name="燕尾形 112">
            <a:extLst>
              <a:ext uri="{FF2B5EF4-FFF2-40B4-BE49-F238E27FC236}">
                <a16:creationId xmlns:a16="http://schemas.microsoft.com/office/drawing/2014/main" id="{A0D23A14-E4D8-48BC-CE9E-C249D31FA69A}"/>
              </a:ext>
            </a:extLst>
          </p:cNvPr>
          <p:cNvSpPr/>
          <p:nvPr/>
        </p:nvSpPr>
        <p:spPr>
          <a:xfrm>
            <a:off x="9737816" y="1757360"/>
            <a:ext cx="812269" cy="1965613"/>
          </a:xfrm>
          <a:prstGeom prst="chevron">
            <a:avLst>
              <a:gd name="adj" fmla="val 65810"/>
            </a:avLst>
          </a:prstGeom>
          <a:solidFill>
            <a:srgbClr val="1A9895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131" name="矩形 31">
            <a:extLst>
              <a:ext uri="{FF2B5EF4-FFF2-40B4-BE49-F238E27FC236}">
                <a16:creationId xmlns:a16="http://schemas.microsoft.com/office/drawing/2014/main" id="{789EAA66-4FD8-C387-CCFC-A3B24197739C}"/>
              </a:ext>
            </a:extLst>
          </p:cNvPr>
          <p:cNvSpPr/>
          <p:nvPr/>
        </p:nvSpPr>
        <p:spPr>
          <a:xfrm>
            <a:off x="6568646" y="2381374"/>
            <a:ext cx="717570" cy="717569"/>
          </a:xfrm>
          <a:prstGeom prst="ellipse">
            <a:avLst/>
          </a:prstGeom>
          <a:solidFill>
            <a:srgbClr val="E9E9E9"/>
          </a:solidFill>
          <a:ln w="25400" cap="flat" cmpd="sng" algn="ctr">
            <a:solidFill>
              <a:srgbClr val="1A989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1A9895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2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1A9895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32" name="矩形 31">
            <a:extLst>
              <a:ext uri="{FF2B5EF4-FFF2-40B4-BE49-F238E27FC236}">
                <a16:creationId xmlns:a16="http://schemas.microsoft.com/office/drawing/2014/main" id="{E6AA7BF6-2ACF-B90C-BD37-FBC4B3CDD61F}"/>
              </a:ext>
            </a:extLst>
          </p:cNvPr>
          <p:cNvSpPr/>
          <p:nvPr/>
        </p:nvSpPr>
        <p:spPr>
          <a:xfrm>
            <a:off x="9963977" y="2381374"/>
            <a:ext cx="717570" cy="717569"/>
          </a:xfrm>
          <a:prstGeom prst="ellipse">
            <a:avLst/>
          </a:prstGeom>
          <a:solidFill>
            <a:srgbClr val="E9E9E9"/>
          </a:solidFill>
          <a:ln w="25400" cap="flat" cmpd="sng" algn="ctr">
            <a:solidFill>
              <a:srgbClr val="1A9895"/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1A9895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3</a:t>
            </a:r>
            <a:endParaRPr kumimoji="0" lang="zh-CN" altLang="en-US" sz="2400" b="1" i="0" u="none" strike="noStrike" kern="0" cap="none" spc="0" normalizeH="0" baseline="0" noProof="0" dirty="0">
              <a:ln>
                <a:noFill/>
              </a:ln>
              <a:solidFill>
                <a:srgbClr val="1A9895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33" name="矩形 132">
            <a:extLst>
              <a:ext uri="{FF2B5EF4-FFF2-40B4-BE49-F238E27FC236}">
                <a16:creationId xmlns:a16="http://schemas.microsoft.com/office/drawing/2014/main" id="{F476301E-C582-0F4D-B264-A72874390399}"/>
              </a:ext>
            </a:extLst>
          </p:cNvPr>
          <p:cNvSpPr/>
          <p:nvPr/>
        </p:nvSpPr>
        <p:spPr>
          <a:xfrm>
            <a:off x="532745" y="1704265"/>
            <a:ext cx="20868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Separate the RGB channel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4" name="矩形 133">
            <a:extLst>
              <a:ext uri="{FF2B5EF4-FFF2-40B4-BE49-F238E27FC236}">
                <a16:creationId xmlns:a16="http://schemas.microsoft.com/office/drawing/2014/main" id="{6A1840B9-46D4-55E4-3508-C3A417294FA9}"/>
              </a:ext>
            </a:extLst>
          </p:cNvPr>
          <p:cNvSpPr/>
          <p:nvPr/>
        </p:nvSpPr>
        <p:spPr>
          <a:xfrm>
            <a:off x="521629" y="2381374"/>
            <a:ext cx="2147605" cy="702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Red light, green light, blue light are treated differently, such as different wavelength</a:t>
            </a:r>
            <a:endParaRPr lang="zh-CN" altLang="en-US" sz="1050" dirty="0"/>
          </a:p>
        </p:txBody>
      </p:sp>
      <p:sp>
        <p:nvSpPr>
          <p:cNvPr id="135" name="矩形 134">
            <a:extLst>
              <a:ext uri="{FF2B5EF4-FFF2-40B4-BE49-F238E27FC236}">
                <a16:creationId xmlns:a16="http://schemas.microsoft.com/office/drawing/2014/main" id="{7A433EF8-C919-9E2C-ACC6-6D0C43517CFE}"/>
              </a:ext>
            </a:extLst>
          </p:cNvPr>
          <p:cNvSpPr/>
          <p:nvPr/>
        </p:nvSpPr>
        <p:spPr>
          <a:xfrm>
            <a:off x="3982194" y="1704265"/>
            <a:ext cx="214760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Tracing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Light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with</a:t>
            </a: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Phase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6" name="矩形 135">
            <a:extLst>
              <a:ext uri="{FF2B5EF4-FFF2-40B4-BE49-F238E27FC236}">
                <a16:creationId xmlns:a16="http://schemas.microsoft.com/office/drawing/2014/main" id="{C191AFA5-C67C-B8CF-54C5-E717714E8FDF}"/>
              </a:ext>
            </a:extLst>
          </p:cNvPr>
          <p:cNvSpPr/>
          <p:nvPr/>
        </p:nvSpPr>
        <p:spPr>
          <a:xfrm>
            <a:off x="3973666" y="2381374"/>
            <a:ext cx="2147605" cy="702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Consider the distance that light has travelled, then calculated the phase.</a:t>
            </a:r>
            <a:endParaRPr lang="zh-CN" altLang="en-US" sz="1050" dirty="0"/>
          </a:p>
        </p:txBody>
      </p:sp>
      <p:sp>
        <p:nvSpPr>
          <p:cNvPr id="137" name="矩形 136">
            <a:extLst>
              <a:ext uri="{FF2B5EF4-FFF2-40B4-BE49-F238E27FC236}">
                <a16:creationId xmlns:a16="http://schemas.microsoft.com/office/drawing/2014/main" id="{658F1E49-1034-E8FB-EBDB-E43A566E37D0}"/>
              </a:ext>
            </a:extLst>
          </p:cNvPr>
          <p:cNvSpPr/>
          <p:nvPr/>
        </p:nvSpPr>
        <p:spPr>
          <a:xfrm>
            <a:off x="7557321" y="1673488"/>
            <a:ext cx="204903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Accumulate as Vectors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38" name="矩形 137">
            <a:extLst>
              <a:ext uri="{FF2B5EF4-FFF2-40B4-BE49-F238E27FC236}">
                <a16:creationId xmlns:a16="http://schemas.microsoft.com/office/drawing/2014/main" id="{C6CC9ED3-C4F1-CAE9-4467-7F22FD5C50EC}"/>
              </a:ext>
            </a:extLst>
          </p:cNvPr>
          <p:cNvSpPr/>
          <p:nvPr/>
        </p:nvSpPr>
        <p:spPr>
          <a:xfrm>
            <a:off x="7546205" y="2381374"/>
            <a:ext cx="2147605" cy="7020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Mimicking Poynting vector, add them up to get the real accumulated phase.</a:t>
            </a:r>
            <a:endParaRPr lang="zh-CN" altLang="en-US" sz="1050" dirty="0"/>
          </a:p>
        </p:txBody>
      </p:sp>
      <p:sp>
        <p:nvSpPr>
          <p:cNvPr id="139" name="矩形 138">
            <a:extLst>
              <a:ext uri="{FF2B5EF4-FFF2-40B4-BE49-F238E27FC236}">
                <a16:creationId xmlns:a16="http://schemas.microsoft.com/office/drawing/2014/main" id="{68800D7A-BA2A-4BA6-227F-6CCEA7191873}"/>
              </a:ext>
            </a:extLst>
          </p:cNvPr>
          <p:cNvSpPr/>
          <p:nvPr/>
        </p:nvSpPr>
        <p:spPr>
          <a:xfrm>
            <a:off x="1353671" y="5327547"/>
            <a:ext cx="62295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Simple to Implement, Fast to Converge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1" name="矩形 140">
            <a:extLst>
              <a:ext uri="{FF2B5EF4-FFF2-40B4-BE49-F238E27FC236}">
                <a16:creationId xmlns:a16="http://schemas.microsoft.com/office/drawing/2014/main" id="{A56F0815-ABBD-E972-A4DD-FE22E1515813}"/>
              </a:ext>
            </a:extLst>
          </p:cNvPr>
          <p:cNvSpPr/>
          <p:nvPr/>
        </p:nvSpPr>
        <p:spPr>
          <a:xfrm>
            <a:off x="1192401" y="5089264"/>
            <a:ext cx="6522044" cy="899411"/>
          </a:xfrm>
          <a:prstGeom prst="rect">
            <a:avLst/>
          </a:prstGeom>
          <a:noFill/>
          <a:ln w="76200">
            <a:solidFill>
              <a:srgbClr val="1A98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557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7" y="2557690"/>
            <a:ext cx="816418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Five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Showcase: Wave Effect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F58460-A60E-0300-CA05-D5595EF84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6768E84-4104-4C7B-70B9-058E9073473E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05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CC1C088-0B60-71E3-A21E-5BE8134CB568}"/>
              </a:ext>
            </a:extLst>
          </p:cNvPr>
          <p:cNvSpPr/>
          <p:nvPr/>
        </p:nvSpPr>
        <p:spPr>
          <a:xfrm>
            <a:off x="1650999" y="433700"/>
            <a:ext cx="622796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Five</a:t>
            </a:r>
          </a:p>
          <a:p>
            <a:r>
              <a:rPr lang="en-US" altLang="zh-CN" sz="2000" dirty="0"/>
              <a:t>Showcase: Interference with Transmissive Media </a:t>
            </a:r>
            <a:endParaRPr lang="zh-CN" altLang="en-US" sz="2000" dirty="0"/>
          </a:p>
        </p:txBody>
      </p:sp>
      <p:pic>
        <p:nvPicPr>
          <p:cNvPr id="9" name="wave_effect">
            <a:hlinkClick r:id="" action="ppaction://media"/>
            <a:extLst>
              <a:ext uri="{FF2B5EF4-FFF2-40B4-BE49-F238E27FC236}">
                <a16:creationId xmlns:a16="http://schemas.microsoft.com/office/drawing/2014/main" id="{5F50DAF5-9A27-9A66-1136-E831975E67C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53792" y="1282114"/>
            <a:ext cx="8805230" cy="4952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0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3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708242-7EC5-845A-EDB9-6E2061CCF6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5FEC28D-0B28-1E8E-3A18-2CC7DCAD3641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05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53780334-418F-1A7F-9F9D-144DCFBA9E7D}"/>
              </a:ext>
            </a:extLst>
          </p:cNvPr>
          <p:cNvSpPr/>
          <p:nvPr/>
        </p:nvSpPr>
        <p:spPr>
          <a:xfrm>
            <a:off x="1651000" y="433700"/>
            <a:ext cx="461917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Five</a:t>
            </a:r>
          </a:p>
          <a:p>
            <a:r>
              <a:rPr lang="en-US" altLang="zh-CN" sz="2000" dirty="0"/>
              <a:t>Showcase: Chromatic Interference</a:t>
            </a:r>
            <a:endParaRPr lang="zh-CN" altLang="en-US" sz="2000" dirty="0"/>
          </a:p>
        </p:txBody>
      </p:sp>
      <p:pic>
        <p:nvPicPr>
          <p:cNvPr id="2" name="内容占位符 19">
            <a:extLst>
              <a:ext uri="{FF2B5EF4-FFF2-40B4-BE49-F238E27FC236}">
                <a16:creationId xmlns:a16="http://schemas.microsoft.com/office/drawing/2014/main" id="{C551051A-09BC-F0F7-8DEF-5CA79059CB0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688" y="1507090"/>
            <a:ext cx="5852645" cy="5075340"/>
          </a:xfrm>
          <a:prstGeom prst="rect">
            <a:avLst/>
          </a:prstGeom>
        </p:spPr>
      </p:pic>
      <p:sp>
        <p:nvSpPr>
          <p:cNvPr id="5" name="任意多边形 5">
            <a:extLst>
              <a:ext uri="{FF2B5EF4-FFF2-40B4-BE49-F238E27FC236}">
                <a16:creationId xmlns:a16="http://schemas.microsoft.com/office/drawing/2014/main" id="{2FB10E70-3B3F-2B8E-1A56-A7ED6E5BB5ED}"/>
              </a:ext>
            </a:extLst>
          </p:cNvPr>
          <p:cNvSpPr/>
          <p:nvPr/>
        </p:nvSpPr>
        <p:spPr>
          <a:xfrm>
            <a:off x="5937250" y="1039424"/>
            <a:ext cx="4775200" cy="461665"/>
          </a:xfrm>
          <a:custGeom>
            <a:avLst/>
            <a:gdLst>
              <a:gd name="connsiteX0" fmla="*/ 0 w 3344333"/>
              <a:gd name="connsiteY0" fmla="*/ 677333 h 838200"/>
              <a:gd name="connsiteX1" fmla="*/ 702733 w 3344333"/>
              <a:gd name="connsiteY1" fmla="*/ 0 h 838200"/>
              <a:gd name="connsiteX2" fmla="*/ 2489200 w 3344333"/>
              <a:gd name="connsiteY2" fmla="*/ 0 h 838200"/>
              <a:gd name="connsiteX3" fmla="*/ 3344333 w 3344333"/>
              <a:gd name="connsiteY3" fmla="*/ 838200 h 838200"/>
              <a:gd name="connsiteX0-1" fmla="*/ 0 w 2489200"/>
              <a:gd name="connsiteY0-2" fmla="*/ 677333 h 677333"/>
              <a:gd name="connsiteX1-3" fmla="*/ 702733 w 2489200"/>
              <a:gd name="connsiteY1-4" fmla="*/ 0 h 677333"/>
              <a:gd name="connsiteX2-5" fmla="*/ 2489200 w 2489200"/>
              <a:gd name="connsiteY2-6" fmla="*/ 0 h 677333"/>
              <a:gd name="connsiteX0-7" fmla="*/ 0 w 5596466"/>
              <a:gd name="connsiteY0-8" fmla="*/ 685799 h 685799"/>
              <a:gd name="connsiteX1-9" fmla="*/ 702733 w 5596466"/>
              <a:gd name="connsiteY1-10" fmla="*/ 8466 h 685799"/>
              <a:gd name="connsiteX2-11" fmla="*/ 5596466 w 5596466"/>
              <a:gd name="connsiteY2-12" fmla="*/ 0 h 685799"/>
              <a:gd name="connsiteX0-13" fmla="*/ 0 w 5809826"/>
              <a:gd name="connsiteY0-14" fmla="*/ 685799 h 685799"/>
              <a:gd name="connsiteX1-15" fmla="*/ 702733 w 5809826"/>
              <a:gd name="connsiteY1-16" fmla="*/ 8466 h 685799"/>
              <a:gd name="connsiteX2-17" fmla="*/ 5809826 w 5809826"/>
              <a:gd name="connsiteY2-18" fmla="*/ 0 h 6857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809826" h="685799">
                <a:moveTo>
                  <a:pt x="0" y="685799"/>
                </a:moveTo>
                <a:lnTo>
                  <a:pt x="702733" y="8466"/>
                </a:lnTo>
                <a:lnTo>
                  <a:pt x="5809826" y="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54A488E-FE95-4578-EADE-413E50E90CEF}"/>
              </a:ext>
            </a:extLst>
          </p:cNvPr>
          <p:cNvSpPr txBox="1"/>
          <p:nvPr/>
        </p:nvSpPr>
        <p:spPr>
          <a:xfrm>
            <a:off x="6675807" y="1110809"/>
            <a:ext cx="41740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Interference Figure on Parallel Plane</a:t>
            </a:r>
            <a:endParaRPr lang="zh-CN" altLang="en-US" dirty="0"/>
          </a:p>
        </p:txBody>
      </p:sp>
      <p:sp>
        <p:nvSpPr>
          <p:cNvPr id="7" name="任意多边形 5">
            <a:extLst>
              <a:ext uri="{FF2B5EF4-FFF2-40B4-BE49-F238E27FC236}">
                <a16:creationId xmlns:a16="http://schemas.microsoft.com/office/drawing/2014/main" id="{C3BCDCDE-10A4-CE73-668F-00AB5095A5D2}"/>
              </a:ext>
            </a:extLst>
          </p:cNvPr>
          <p:cNvSpPr/>
          <p:nvPr/>
        </p:nvSpPr>
        <p:spPr>
          <a:xfrm rot="10800000">
            <a:off x="140025" y="3499625"/>
            <a:ext cx="2604663" cy="461666"/>
          </a:xfrm>
          <a:custGeom>
            <a:avLst/>
            <a:gdLst>
              <a:gd name="connsiteX0" fmla="*/ 0 w 3344333"/>
              <a:gd name="connsiteY0" fmla="*/ 677333 h 838200"/>
              <a:gd name="connsiteX1" fmla="*/ 702733 w 3344333"/>
              <a:gd name="connsiteY1" fmla="*/ 0 h 838200"/>
              <a:gd name="connsiteX2" fmla="*/ 2489200 w 3344333"/>
              <a:gd name="connsiteY2" fmla="*/ 0 h 838200"/>
              <a:gd name="connsiteX3" fmla="*/ 3344333 w 3344333"/>
              <a:gd name="connsiteY3" fmla="*/ 838200 h 838200"/>
              <a:gd name="connsiteX0-1" fmla="*/ 0 w 2489200"/>
              <a:gd name="connsiteY0-2" fmla="*/ 677333 h 677333"/>
              <a:gd name="connsiteX1-3" fmla="*/ 702733 w 2489200"/>
              <a:gd name="connsiteY1-4" fmla="*/ 0 h 677333"/>
              <a:gd name="connsiteX2-5" fmla="*/ 2489200 w 2489200"/>
              <a:gd name="connsiteY2-6" fmla="*/ 0 h 677333"/>
              <a:gd name="connsiteX0-7" fmla="*/ 0 w 5596466"/>
              <a:gd name="connsiteY0-8" fmla="*/ 685799 h 685799"/>
              <a:gd name="connsiteX1-9" fmla="*/ 702733 w 5596466"/>
              <a:gd name="connsiteY1-10" fmla="*/ 8466 h 685799"/>
              <a:gd name="connsiteX2-11" fmla="*/ 5596466 w 5596466"/>
              <a:gd name="connsiteY2-12" fmla="*/ 0 h 685799"/>
              <a:gd name="connsiteX0-13" fmla="*/ 0 w 5809826"/>
              <a:gd name="connsiteY0-14" fmla="*/ 685799 h 685799"/>
              <a:gd name="connsiteX1-15" fmla="*/ 702733 w 5809826"/>
              <a:gd name="connsiteY1-16" fmla="*/ 8466 h 685799"/>
              <a:gd name="connsiteX2-17" fmla="*/ 5809826 w 5809826"/>
              <a:gd name="connsiteY2-18" fmla="*/ 0 h 6857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809826" h="685799">
                <a:moveTo>
                  <a:pt x="0" y="685799"/>
                </a:moveTo>
                <a:lnTo>
                  <a:pt x="702733" y="8466"/>
                </a:lnTo>
                <a:lnTo>
                  <a:pt x="5809826" y="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056E7F80-D229-F184-0213-AB4A8B16D1FE}"/>
              </a:ext>
            </a:extLst>
          </p:cNvPr>
          <p:cNvSpPr txBox="1"/>
          <p:nvPr/>
        </p:nvSpPr>
        <p:spPr>
          <a:xfrm>
            <a:off x="207324" y="3272621"/>
            <a:ext cx="23788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Interference Figure on Vertical Plane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0467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989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2297803" y="2475012"/>
            <a:ext cx="2130263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latin typeface="+mj-lt"/>
              </a:rPr>
              <a:t>Content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2250909" y="3434853"/>
            <a:ext cx="2499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01 Quick Overview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2234865" y="3963807"/>
            <a:ext cx="34315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02 Showcase: Living Room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34865" y="4492761"/>
            <a:ext cx="47268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03 Showcase: Physical Phenomenon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2234865" y="5021715"/>
            <a:ext cx="3260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04 Spotlight: Wave Effect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2234865" y="5550669"/>
            <a:ext cx="33379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05 Showcase: Wave Effect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2387599" y="3306009"/>
            <a:ext cx="2040467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文本框 1">
            <a:extLst>
              <a:ext uri="{FF2B5EF4-FFF2-40B4-BE49-F238E27FC236}">
                <a16:creationId xmlns:a16="http://schemas.microsoft.com/office/drawing/2014/main" id="{C378E701-E5BC-6600-83F4-273FE7E10CD8}"/>
              </a:ext>
            </a:extLst>
          </p:cNvPr>
          <p:cNvSpPr txBox="1"/>
          <p:nvPr/>
        </p:nvSpPr>
        <p:spPr>
          <a:xfrm>
            <a:off x="2234864" y="6079623"/>
            <a:ext cx="18916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>
                <a:solidFill>
                  <a:schemeClr val="bg1"/>
                </a:solidFill>
              </a:rPr>
              <a:t>06 References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7" y="2557690"/>
            <a:ext cx="5826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Six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References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06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51000" y="433700"/>
            <a:ext cx="21928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Six</a:t>
            </a:r>
          </a:p>
          <a:p>
            <a:r>
              <a:rPr lang="en-US" altLang="zh-CN" sz="2000" dirty="0"/>
              <a:t>References</a:t>
            </a:r>
            <a:endParaRPr lang="zh-CN" altLang="en-US" sz="2000" dirty="0"/>
          </a:p>
        </p:txBody>
      </p:sp>
      <p:sp>
        <p:nvSpPr>
          <p:cNvPr id="5" name="矩形 4"/>
          <p:cNvSpPr/>
          <p:nvPr/>
        </p:nvSpPr>
        <p:spPr>
          <a:xfrm>
            <a:off x="658813" y="1222882"/>
            <a:ext cx="10438801" cy="13415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1. Living Room Model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https://www.aplaybox.com/details/model/LHx6XomTBdtM</a:t>
            </a: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2. Rendering Specular Microgeometry with Wave Optics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https://cseweb.ucsd.edu/~ravir/waveoptics.pdf3.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99534" y="405648"/>
            <a:ext cx="1059293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4400" b="1" dirty="0"/>
              <a:t>THANK YOU FOR WATCHING</a:t>
            </a:r>
          </a:p>
        </p:txBody>
      </p:sp>
      <p:cxnSp>
        <p:nvCxnSpPr>
          <p:cNvPr id="6" name="直接连接符 5"/>
          <p:cNvCxnSpPr>
            <a:cxnSpLocks/>
          </p:cNvCxnSpPr>
          <p:nvPr/>
        </p:nvCxnSpPr>
        <p:spPr>
          <a:xfrm flipV="1">
            <a:off x="590550" y="1172348"/>
            <a:ext cx="11125200" cy="2741"/>
          </a:xfrm>
          <a:prstGeom prst="line">
            <a:avLst/>
          </a:prstGeom>
          <a:ln>
            <a:solidFill>
              <a:srgbClr val="1A989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D1338AA4-EC54-7237-F596-81D2C1F5C5BA}"/>
              </a:ext>
            </a:extLst>
          </p:cNvPr>
          <p:cNvSpPr/>
          <p:nvPr/>
        </p:nvSpPr>
        <p:spPr>
          <a:xfrm>
            <a:off x="2195014" y="1357321"/>
            <a:ext cx="7801970" cy="53567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3EB9D390-A112-7C42-B09B-5A5D40F562E9}"/>
              </a:ext>
            </a:extLst>
          </p:cNvPr>
          <p:cNvSpPr txBox="1"/>
          <p:nvPr/>
        </p:nvSpPr>
        <p:spPr>
          <a:xfrm>
            <a:off x="5356970" y="1863898"/>
            <a:ext cx="3618707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P</a:t>
            </a:r>
            <a:r>
              <a:rPr lang="en-US" altLang="zh-CN" sz="2000" dirty="0">
                <a:latin typeface="Verdana" panose="020B0604030504040204" pitchFamily="34" charset="0"/>
                <a:ea typeface="Verdana" panose="020B0604030504040204" pitchFamily="34" charset="0"/>
              </a:rPr>
              <a:t>hysical </a:t>
            </a:r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B</a:t>
            </a:r>
            <a:r>
              <a:rPr lang="en-US" altLang="zh-CN" sz="2000" dirty="0">
                <a:latin typeface="Verdana" panose="020B0604030504040204" pitchFamily="34" charset="0"/>
                <a:ea typeface="Verdana" panose="020B0604030504040204" pitchFamily="34" charset="0"/>
              </a:rPr>
              <a:t>ased </a:t>
            </a:r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R</a:t>
            </a:r>
            <a:r>
              <a:rPr lang="en-US" altLang="zh-CN" sz="2000" dirty="0">
                <a:latin typeface="Verdana" panose="020B0604030504040204" pitchFamily="34" charset="0"/>
                <a:ea typeface="Verdana" panose="020B0604030504040204" pitchFamily="34" charset="0"/>
              </a:rPr>
              <a:t>endering with </a:t>
            </a:r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W</a:t>
            </a:r>
            <a:r>
              <a:rPr lang="en-US" altLang="zh-CN" sz="2000" dirty="0">
                <a:latin typeface="Verdana" panose="020B0604030504040204" pitchFamily="34" charset="0"/>
                <a:ea typeface="Verdana" panose="020B0604030504040204" pitchFamily="34" charset="0"/>
              </a:rPr>
              <a:t>ave </a:t>
            </a:r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E</a:t>
            </a:r>
            <a:r>
              <a:rPr lang="en-US" altLang="zh-CN" sz="2000" dirty="0">
                <a:latin typeface="Verdana" panose="020B0604030504040204" pitchFamily="34" charset="0"/>
                <a:ea typeface="Verdana" panose="020B0604030504040204" pitchFamily="34" charset="0"/>
              </a:rPr>
              <a:t>ffects</a:t>
            </a:r>
          </a:p>
          <a:p>
            <a:endParaRPr lang="en-US" altLang="zh-CN" sz="2000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Chenglin Liu</a:t>
            </a:r>
            <a:r>
              <a:rPr lang="zh-CN" alt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zh-CN" altLang="en-US" sz="2000" b="1" dirty="0">
                <a:latin typeface="Verdana" panose="020B0604030504040204" pitchFamily="34" charset="0"/>
              </a:rPr>
              <a:t>刘承林</a:t>
            </a:r>
            <a:endParaRPr lang="en-US" altLang="zh-CN" sz="2000" b="1" dirty="0">
              <a:latin typeface="Verdana" panose="020B0604030504040204" pitchFamily="34" charset="0"/>
              <a:ea typeface="Verdana" panose="020B0604030504040204" pitchFamily="34" charset="0"/>
            </a:endParaRPr>
          </a:p>
          <a:p>
            <a:r>
              <a:rPr lang="en-US" altLang="zh-CN" sz="2000" b="1" dirty="0">
                <a:latin typeface="Verdana" panose="020B0604030504040204" pitchFamily="34" charset="0"/>
                <a:ea typeface="Verdana" panose="020B0604030504040204" pitchFamily="34" charset="0"/>
              </a:rPr>
              <a:t>He Li</a:t>
            </a:r>
            <a:r>
              <a:rPr lang="zh-CN" altLang="en-US" sz="2000" b="1" dirty="0"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zh-CN" altLang="en-US" sz="2000" b="1" dirty="0">
                <a:latin typeface="Verdana" panose="020B0604030504040204" pitchFamily="34" charset="0"/>
              </a:rPr>
              <a:t>李赫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E8365F5-A875-A9AE-67A6-1C5389B37C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529" y="3720894"/>
            <a:ext cx="4672085" cy="262804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46E5E294-5A9E-6289-8B63-B78C1EC25D3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740" r="16911"/>
          <a:stretch/>
        </p:blipFill>
        <p:spPr>
          <a:xfrm>
            <a:off x="7376614" y="3397332"/>
            <a:ext cx="2169682" cy="2951610"/>
          </a:xfrm>
          <a:prstGeom prst="rect">
            <a:avLst/>
          </a:prstGeom>
        </p:spPr>
      </p:pic>
      <p:pic>
        <p:nvPicPr>
          <p:cNvPr id="9" name="内容占位符 19">
            <a:extLst>
              <a:ext uri="{FF2B5EF4-FFF2-40B4-BE49-F238E27FC236}">
                <a16:creationId xmlns:a16="http://schemas.microsoft.com/office/drawing/2014/main" id="{A2F9DCEE-AAE1-CA0A-8870-66FFE3B4B42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529" y="1672095"/>
            <a:ext cx="2362579" cy="2048799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7" y="2557690"/>
            <a:ext cx="58262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One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Quick Overview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01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1651000" y="433700"/>
            <a:ext cx="21928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One</a:t>
            </a:r>
          </a:p>
          <a:p>
            <a:r>
              <a:rPr lang="en-US" altLang="zh-CN" sz="2000" dirty="0"/>
              <a:t>Quick Overview</a:t>
            </a:r>
            <a:endParaRPr lang="zh-CN" altLang="en-US" sz="2000" dirty="0"/>
          </a:p>
        </p:txBody>
      </p:sp>
      <p:sp>
        <p:nvSpPr>
          <p:cNvPr id="6" name="L 形 5"/>
          <p:cNvSpPr/>
          <p:nvPr/>
        </p:nvSpPr>
        <p:spPr>
          <a:xfrm rot="2686645">
            <a:off x="4407754" y="2077532"/>
            <a:ext cx="1820938" cy="1838258"/>
          </a:xfrm>
          <a:prstGeom prst="corner">
            <a:avLst/>
          </a:prstGeom>
          <a:solidFill>
            <a:srgbClr val="A1D3D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2700">
              <a:solidFill>
                <a:prstClr val="white"/>
              </a:solidFill>
            </a:endParaRPr>
          </a:p>
        </p:txBody>
      </p:sp>
      <p:sp>
        <p:nvSpPr>
          <p:cNvPr id="7" name="L 形 6"/>
          <p:cNvSpPr/>
          <p:nvPr/>
        </p:nvSpPr>
        <p:spPr>
          <a:xfrm rot="8086645">
            <a:off x="5953185" y="2082916"/>
            <a:ext cx="1808999" cy="1772856"/>
          </a:xfrm>
          <a:prstGeom prst="corner">
            <a:avLst/>
          </a:prstGeom>
          <a:solidFill>
            <a:srgbClr val="1A98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2700">
              <a:solidFill>
                <a:prstClr val="white"/>
              </a:solidFill>
            </a:endParaRPr>
          </a:p>
        </p:txBody>
      </p:sp>
      <p:sp>
        <p:nvSpPr>
          <p:cNvPr id="8" name="L 形 7"/>
          <p:cNvSpPr/>
          <p:nvPr/>
        </p:nvSpPr>
        <p:spPr>
          <a:xfrm rot="13486645">
            <a:off x="5968158" y="3603286"/>
            <a:ext cx="1819350" cy="1819350"/>
          </a:xfrm>
          <a:prstGeom prst="corner">
            <a:avLst/>
          </a:prstGeom>
          <a:solidFill>
            <a:srgbClr val="A1D3D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2700">
              <a:solidFill>
                <a:prstClr val="white"/>
              </a:solidFill>
            </a:endParaRPr>
          </a:p>
        </p:txBody>
      </p:sp>
      <p:sp>
        <p:nvSpPr>
          <p:cNvPr id="9" name="L 形 8"/>
          <p:cNvSpPr/>
          <p:nvPr/>
        </p:nvSpPr>
        <p:spPr>
          <a:xfrm rot="18886645">
            <a:off x="4439908" y="3641424"/>
            <a:ext cx="1819350" cy="1819350"/>
          </a:xfrm>
          <a:prstGeom prst="corner">
            <a:avLst/>
          </a:prstGeom>
          <a:solidFill>
            <a:srgbClr val="1A989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/>
            <a:endParaRPr lang="zh-CN" altLang="en-US" sz="2700">
              <a:solidFill>
                <a:prstClr val="white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309917" y="2429280"/>
            <a:ext cx="1133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M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77309" y="3949490"/>
            <a:ext cx="79220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993103" y="4551099"/>
            <a:ext cx="7617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T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441925" y="1860894"/>
            <a:ext cx="7120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E</a:t>
            </a:r>
            <a:endParaRPr lang="zh-CN" altLang="en-US" sz="7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8688691" y="1482429"/>
            <a:ext cx="232127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Real-Effects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8414556" y="1922240"/>
            <a:ext cx="2657993" cy="1029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Many Special Light Sources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Alpha Shadow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Motion Blur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8637453" y="3805744"/>
            <a:ext cx="24254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Real-Physics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8414556" y="4257732"/>
            <a:ext cx="2657993" cy="10291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Consider the Wave Effect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Mimic the Poynting Vector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Electromagnetic Wave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……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1022353" y="1483264"/>
            <a:ext cx="26062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Real-Material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022354" y="1922240"/>
            <a:ext cx="2657993" cy="126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Principled BSDF (Full ver.)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Volumetric Rendering (Full ver.)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Color Texture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Normal Texture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……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306819" y="3817921"/>
            <a:ext cx="199426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8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Real-Time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1022354" y="4257732"/>
            <a:ext cx="2657993" cy="1269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Light Importance Sampling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Material Importance Sampling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Direct Lighting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All Customized for Each Material</a:t>
            </a:r>
          </a:p>
          <a:p>
            <a:pPr algn="ctr">
              <a:lnSpc>
                <a:spcPct val="130000"/>
              </a:lnSpc>
            </a:pP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With GPU Rendering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74127" y="2557690"/>
            <a:ext cx="78615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b="1" dirty="0">
                <a:solidFill>
                  <a:schemeClr val="bg1"/>
                </a:solidFill>
              </a:rPr>
              <a:t>Part Two</a:t>
            </a:r>
          </a:p>
          <a:p>
            <a:r>
              <a:rPr lang="en-US" altLang="zh-CN" sz="5400" dirty="0">
                <a:solidFill>
                  <a:schemeClr val="bg1"/>
                </a:solidFill>
              </a:rPr>
              <a:t>Showcase: Living Room</a:t>
            </a:r>
            <a:endParaRPr lang="zh-CN" altLang="en-US" sz="5400" dirty="0">
              <a:solidFill>
                <a:schemeClr val="bg1"/>
              </a:solidFill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413810" y="2713512"/>
            <a:ext cx="0" cy="1494421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FE31DD-F516-5097-ACE5-11416B352D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30BD5DB-E9E7-C496-FFAF-5B3F353E3225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02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D432697-A503-813C-EC5F-C88C2E3BD0C6}"/>
              </a:ext>
            </a:extLst>
          </p:cNvPr>
          <p:cNvSpPr/>
          <p:nvPr/>
        </p:nvSpPr>
        <p:spPr>
          <a:xfrm>
            <a:off x="1651000" y="433700"/>
            <a:ext cx="30591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Two</a:t>
            </a:r>
          </a:p>
          <a:p>
            <a:r>
              <a:rPr lang="en-US" altLang="zh-CN" sz="2000" dirty="0"/>
              <a:t>Showcase: Living Room</a:t>
            </a:r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A91B6C9-CC92-BACA-2791-18B1861DB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94" y="1225550"/>
            <a:ext cx="8794044" cy="4946650"/>
          </a:xfrm>
          <a:prstGeom prst="rect">
            <a:avLst/>
          </a:prstGeom>
        </p:spPr>
      </p:pic>
      <p:sp>
        <p:nvSpPr>
          <p:cNvPr id="17" name="任意多边形 5">
            <a:extLst>
              <a:ext uri="{FF2B5EF4-FFF2-40B4-BE49-F238E27FC236}">
                <a16:creationId xmlns:a16="http://schemas.microsoft.com/office/drawing/2014/main" id="{AFCF245C-E533-2F87-9995-13EF9204C9B6}"/>
              </a:ext>
            </a:extLst>
          </p:cNvPr>
          <p:cNvSpPr/>
          <p:nvPr/>
        </p:nvSpPr>
        <p:spPr>
          <a:xfrm>
            <a:off x="5937250" y="1000975"/>
            <a:ext cx="4775200" cy="461665"/>
          </a:xfrm>
          <a:custGeom>
            <a:avLst/>
            <a:gdLst>
              <a:gd name="connsiteX0" fmla="*/ 0 w 3344333"/>
              <a:gd name="connsiteY0" fmla="*/ 677333 h 838200"/>
              <a:gd name="connsiteX1" fmla="*/ 702733 w 3344333"/>
              <a:gd name="connsiteY1" fmla="*/ 0 h 838200"/>
              <a:gd name="connsiteX2" fmla="*/ 2489200 w 3344333"/>
              <a:gd name="connsiteY2" fmla="*/ 0 h 838200"/>
              <a:gd name="connsiteX3" fmla="*/ 3344333 w 3344333"/>
              <a:gd name="connsiteY3" fmla="*/ 838200 h 838200"/>
              <a:gd name="connsiteX0-1" fmla="*/ 0 w 2489200"/>
              <a:gd name="connsiteY0-2" fmla="*/ 677333 h 677333"/>
              <a:gd name="connsiteX1-3" fmla="*/ 702733 w 2489200"/>
              <a:gd name="connsiteY1-4" fmla="*/ 0 h 677333"/>
              <a:gd name="connsiteX2-5" fmla="*/ 2489200 w 2489200"/>
              <a:gd name="connsiteY2-6" fmla="*/ 0 h 677333"/>
              <a:gd name="connsiteX0-7" fmla="*/ 0 w 5596466"/>
              <a:gd name="connsiteY0-8" fmla="*/ 685799 h 685799"/>
              <a:gd name="connsiteX1-9" fmla="*/ 702733 w 5596466"/>
              <a:gd name="connsiteY1-10" fmla="*/ 8466 h 685799"/>
              <a:gd name="connsiteX2-11" fmla="*/ 5596466 w 5596466"/>
              <a:gd name="connsiteY2-12" fmla="*/ 0 h 685799"/>
              <a:gd name="connsiteX0-13" fmla="*/ 0 w 5809826"/>
              <a:gd name="connsiteY0-14" fmla="*/ 685799 h 685799"/>
              <a:gd name="connsiteX1-15" fmla="*/ 702733 w 5809826"/>
              <a:gd name="connsiteY1-16" fmla="*/ 8466 h 685799"/>
              <a:gd name="connsiteX2-17" fmla="*/ 5809826 w 5809826"/>
              <a:gd name="connsiteY2-18" fmla="*/ 0 h 685799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</a:cxnLst>
            <a:rect l="l" t="t" r="r" b="b"/>
            <a:pathLst>
              <a:path w="5809826" h="685799">
                <a:moveTo>
                  <a:pt x="0" y="685799"/>
                </a:moveTo>
                <a:lnTo>
                  <a:pt x="702733" y="8466"/>
                </a:lnTo>
                <a:lnTo>
                  <a:pt x="5809826" y="0"/>
                </a:lnTo>
              </a:path>
            </a:pathLst>
          </a:custGeom>
          <a:noFill/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BA024B30-E58F-B458-917E-5280BB14E338}"/>
              </a:ext>
            </a:extLst>
          </p:cNvPr>
          <p:cNvSpPr/>
          <p:nvPr/>
        </p:nvSpPr>
        <p:spPr>
          <a:xfrm>
            <a:off x="7015165" y="545451"/>
            <a:ext cx="379180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/>
              <a:t>10 FPS on 3060 laptop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13669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976ABD-109F-EE70-B8B8-5B39637CD2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117690B-285A-3A4D-1332-5AA1A4B5B6A7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02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871B5BFE-7502-C2BE-AC1A-0B2F635F5EA5}"/>
              </a:ext>
            </a:extLst>
          </p:cNvPr>
          <p:cNvSpPr/>
          <p:nvPr/>
        </p:nvSpPr>
        <p:spPr>
          <a:xfrm>
            <a:off x="1651000" y="433700"/>
            <a:ext cx="30591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Two</a:t>
            </a:r>
          </a:p>
          <a:p>
            <a:r>
              <a:rPr lang="en-US" altLang="zh-CN" sz="2000" dirty="0"/>
              <a:t>Showcase: Living Room</a:t>
            </a:r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2FD584-4AA7-5E76-309A-A381A34502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94" y="1225550"/>
            <a:ext cx="8794044" cy="4946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1FD602B-15C8-065B-C24C-18B928E172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94" y="1225551"/>
            <a:ext cx="8794044" cy="494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334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CB2AD-D735-5333-AF02-FAEA8EBD70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F2F6C688-B575-A3B5-ED1C-D348BA36362B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02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B67B7211-B44B-5B9D-E2CA-5FFAE4A27B15}"/>
              </a:ext>
            </a:extLst>
          </p:cNvPr>
          <p:cNvSpPr/>
          <p:nvPr/>
        </p:nvSpPr>
        <p:spPr>
          <a:xfrm>
            <a:off x="1651000" y="433700"/>
            <a:ext cx="30591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Two</a:t>
            </a:r>
          </a:p>
          <a:p>
            <a:r>
              <a:rPr lang="en-US" altLang="zh-CN" sz="2000" dirty="0"/>
              <a:t>Showcase: Living Room</a:t>
            </a:r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279F7400-B46C-DD46-6DEA-12C6B49963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94" y="1225550"/>
            <a:ext cx="8794044" cy="4946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A65C4E6-51FC-EDFC-2F50-9750903BE0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94" y="1225550"/>
            <a:ext cx="8794044" cy="494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699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2B9F37-FB3C-538E-F0CF-9966D03CF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ACA5A528-D81B-041C-DFFC-D47A69A8ECED}"/>
              </a:ext>
            </a:extLst>
          </p:cNvPr>
          <p:cNvSpPr txBox="1"/>
          <p:nvPr/>
        </p:nvSpPr>
        <p:spPr>
          <a:xfrm>
            <a:off x="785794" y="402923"/>
            <a:ext cx="86520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u="sng" dirty="0">
                <a:solidFill>
                  <a:srgbClr val="1A9895"/>
                </a:solidFill>
              </a:rPr>
              <a:t>02</a:t>
            </a:r>
            <a:endParaRPr lang="zh-CN" altLang="en-US" sz="4000" u="sng" dirty="0">
              <a:solidFill>
                <a:srgbClr val="1A9895"/>
              </a:solidFill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18B9B5E-A5D5-D372-8209-10D7357ED288}"/>
              </a:ext>
            </a:extLst>
          </p:cNvPr>
          <p:cNvSpPr/>
          <p:nvPr/>
        </p:nvSpPr>
        <p:spPr>
          <a:xfrm>
            <a:off x="1651000" y="433700"/>
            <a:ext cx="305911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/>
              <a:t>Part Two</a:t>
            </a:r>
          </a:p>
          <a:p>
            <a:r>
              <a:rPr lang="en-US" altLang="zh-CN" sz="2000" dirty="0"/>
              <a:t>Showcase: Living Room</a:t>
            </a:r>
            <a:endParaRPr lang="zh-CN" altLang="en-US" sz="2000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94E3992-88D4-C1B8-187D-15F2C32B5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94" y="1225550"/>
            <a:ext cx="8794044" cy="494665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1B22EB4-01C3-955A-D841-B7FA6E37BD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5795" y="1225550"/>
            <a:ext cx="8794044" cy="4946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09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37">
      <a:majorFont>
        <a:latin typeface="Calibri Light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186</TotalTime>
  <Words>496</Words>
  <Application>Microsoft Office PowerPoint</Application>
  <PresentationFormat>宽屏</PresentationFormat>
  <Paragraphs>154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等线</vt:lpstr>
      <vt:lpstr>微软雅黑</vt:lpstr>
      <vt:lpstr>Arial</vt:lpstr>
      <vt:lpstr>Century Gothic</vt:lpstr>
      <vt:lpstr>Segoe UI Light</vt:lpstr>
      <vt:lpstr>Verdana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公众号pptnew</dc:title>
  <dc:subject>公众号pptnew</dc:subject>
  <dc:creator>公众号pptnew</dc:creator>
  <cp:keywords>公众号pptnew</cp:keywords>
  <dc:description>公众号pptnew</dc:description>
  <cp:lastModifiedBy>赫 李</cp:lastModifiedBy>
  <cp:revision>65</cp:revision>
  <dcterms:created xsi:type="dcterms:W3CDTF">2015-08-18T02:51:00Z</dcterms:created>
  <dcterms:modified xsi:type="dcterms:W3CDTF">2024-12-23T18:02:44Z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2052-11.1.0.9662</vt:lpwstr>
  </property>
</Properties>
</file>

<file path=docProps/thumbnail.jpeg>
</file>